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39"/>
  </p:notesMasterIdLst>
  <p:handoutMasterIdLst>
    <p:handoutMasterId r:id="rId40"/>
  </p:handoutMasterIdLst>
  <p:sldIdLst>
    <p:sldId id="256" r:id="rId5"/>
    <p:sldId id="396" r:id="rId6"/>
    <p:sldId id="262" r:id="rId7"/>
    <p:sldId id="331" r:id="rId8"/>
    <p:sldId id="358" r:id="rId9"/>
    <p:sldId id="359" r:id="rId10"/>
    <p:sldId id="365" r:id="rId11"/>
    <p:sldId id="397" r:id="rId12"/>
    <p:sldId id="382" r:id="rId13"/>
    <p:sldId id="328" r:id="rId14"/>
    <p:sldId id="305" r:id="rId15"/>
    <p:sldId id="386" r:id="rId16"/>
    <p:sldId id="377" r:id="rId17"/>
    <p:sldId id="370" r:id="rId18"/>
    <p:sldId id="371" r:id="rId19"/>
    <p:sldId id="363" r:id="rId20"/>
    <p:sldId id="372" r:id="rId21"/>
    <p:sldId id="373" r:id="rId22"/>
    <p:sldId id="398" r:id="rId23"/>
    <p:sldId id="399" r:id="rId24"/>
    <p:sldId id="375" r:id="rId25"/>
    <p:sldId id="374" r:id="rId26"/>
    <p:sldId id="369" r:id="rId27"/>
    <p:sldId id="376" r:id="rId28"/>
    <p:sldId id="385" r:id="rId29"/>
    <p:sldId id="389" r:id="rId30"/>
    <p:sldId id="378" r:id="rId31"/>
    <p:sldId id="381" r:id="rId32"/>
    <p:sldId id="367" r:id="rId33"/>
    <p:sldId id="380" r:id="rId34"/>
    <p:sldId id="391" r:id="rId35"/>
    <p:sldId id="400" r:id="rId36"/>
    <p:sldId id="402" r:id="rId37"/>
    <p:sldId id="401" r:id="rId38"/>
  </p:sldIdLst>
  <p:sldSz cx="12188825"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a Vanderlaan" initials="AV" lastIdx="25" clrIdx="0">
    <p:extLst>
      <p:ext uri="{19B8F6BF-5375-455C-9EA6-DF929625EA0E}">
        <p15:presenceInfo xmlns:p15="http://schemas.microsoft.com/office/powerpoint/2012/main" userId="S::annavan@wdgpublichealth.ca::31bbf2ca-8a15-4e1e-834e-7b4fee682df2" providerId="AD"/>
      </p:ext>
    </p:extLst>
  </p:cmAuthor>
  <p:cmAuthor id="2" name="Danny Williamson" initials="DW" lastIdx="2" clrIdx="1">
    <p:extLst>
      <p:ext uri="{19B8F6BF-5375-455C-9EA6-DF929625EA0E}">
        <p15:presenceInfo xmlns:p15="http://schemas.microsoft.com/office/powerpoint/2012/main" userId="S::dannyw@wdgpublichealth.ca::8eac2e77-f2e3-48c8-a9c5-5232271684af" providerId="AD"/>
      </p:ext>
    </p:extLst>
  </p:cmAuthor>
  <p:cmAuthor id="3" name="Matthew Tenenbaum" initials="MT" lastIdx="4" clrIdx="2">
    <p:extLst>
      <p:ext uri="{19B8F6BF-5375-455C-9EA6-DF929625EA0E}">
        <p15:presenceInfo xmlns:p15="http://schemas.microsoft.com/office/powerpoint/2012/main" userId="S::matthewt@wdgpublichealth.ca::47d5477d-1987-4a11-a391-3693f1b3a164" providerId="AD"/>
      </p:ext>
    </p:extLst>
  </p:cmAuthor>
  <p:cmAuthor id="4" name="Karen McCrae" initials="KM" lastIdx="4" clrIdx="3">
    <p:extLst>
      <p:ext uri="{19B8F6BF-5375-455C-9EA6-DF929625EA0E}">
        <p15:presenceInfo xmlns:p15="http://schemas.microsoft.com/office/powerpoint/2012/main" userId="S::karenmc@wdgpublichealth.ca::1146a303-8176-4112-a28f-caf7d689f3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1F810"/>
    <a:srgbClr val="F28F16"/>
    <a:srgbClr val="78A22F"/>
    <a:srgbClr val="00928F"/>
    <a:srgbClr val="005568"/>
    <a:srgbClr val="0C4354"/>
    <a:srgbClr val="003548"/>
    <a:srgbClr val="003B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19" autoAdjust="0"/>
    <p:restoredTop sz="82051" autoAdjust="0"/>
  </p:normalViewPr>
  <p:slideViewPr>
    <p:cSldViewPr snapToGrid="0">
      <p:cViewPr varScale="1">
        <p:scale>
          <a:sx n="93" d="100"/>
          <a:sy n="93" d="100"/>
        </p:scale>
        <p:origin x="972" y="66"/>
      </p:cViewPr>
      <p:guideLst>
        <p:guide orient="horz" pos="2160"/>
        <p:guide pos="38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CD7B8E-34D7-45A9-8B4C-804EF52B6CE3}" type="doc">
      <dgm:prSet loTypeId="urn:microsoft.com/office/officeart/2005/8/layout/list1" loCatId="list" qsTypeId="urn:microsoft.com/office/officeart/2005/8/quickstyle/simple1" qsCatId="simple" csTypeId="urn:microsoft.com/office/officeart/2005/8/colors/accent1_2" csCatId="accent1" phldr="1"/>
      <dgm:spPr/>
    </dgm:pt>
    <dgm:pt modelId="{BD04F989-A5B8-406F-B44A-7F0C871B060D}">
      <dgm:prSet phldrT="[Text]" custT="1"/>
      <dgm:spPr/>
      <dgm:t>
        <a:bodyPr/>
        <a:lstStyle/>
        <a:p>
          <a:r>
            <a:rPr lang="en-CA" sz="2400">
              <a:latin typeface="+mj-lt"/>
            </a:rPr>
            <a:t>25% one dose </a:t>
          </a:r>
        </a:p>
      </dgm:t>
    </dgm:pt>
    <dgm:pt modelId="{BB403F5D-FF51-410D-A108-F8EA7F2B2686}" type="parTrans" cxnId="{DCB2CD34-3754-45EB-BCE9-D2CE5B6F1B18}">
      <dgm:prSet/>
      <dgm:spPr/>
      <dgm:t>
        <a:bodyPr/>
        <a:lstStyle/>
        <a:p>
          <a:endParaRPr lang="en-CA"/>
        </a:p>
      </dgm:t>
    </dgm:pt>
    <dgm:pt modelId="{E4C6EEBF-F226-47CF-A50E-F5FA06148D21}" type="sibTrans" cxnId="{DCB2CD34-3754-45EB-BCE9-D2CE5B6F1B18}">
      <dgm:prSet/>
      <dgm:spPr/>
      <dgm:t>
        <a:bodyPr/>
        <a:lstStyle/>
        <a:p>
          <a:endParaRPr lang="en-CA"/>
        </a:p>
      </dgm:t>
    </dgm:pt>
    <dgm:pt modelId="{BB5EE1D1-0985-4A2F-8D74-C8C72CE70EE1}">
      <dgm:prSet phldrT="[Text]" custT="1"/>
      <dgm:spPr/>
      <dgm:t>
        <a:bodyPr/>
        <a:lstStyle/>
        <a:p>
          <a:r>
            <a:rPr lang="en-CA" sz="2400">
              <a:latin typeface="+mj-lt"/>
            </a:rPr>
            <a:t>April 14</a:t>
          </a:r>
        </a:p>
      </dgm:t>
    </dgm:pt>
    <dgm:pt modelId="{02423AC4-9063-4703-9765-FFF4460CECC2}" type="parTrans" cxnId="{C5F76424-226A-439A-99BD-054597C50988}">
      <dgm:prSet/>
      <dgm:spPr/>
      <dgm:t>
        <a:bodyPr/>
        <a:lstStyle/>
        <a:p>
          <a:endParaRPr lang="en-CA"/>
        </a:p>
      </dgm:t>
    </dgm:pt>
    <dgm:pt modelId="{8BC13158-45D9-4B8B-9B10-F728FD8E9F4A}" type="sibTrans" cxnId="{C5F76424-226A-439A-99BD-054597C50988}">
      <dgm:prSet/>
      <dgm:spPr/>
      <dgm:t>
        <a:bodyPr/>
        <a:lstStyle/>
        <a:p>
          <a:endParaRPr lang="en-CA"/>
        </a:p>
      </dgm:t>
    </dgm:pt>
    <dgm:pt modelId="{CAD3910D-38DA-42B8-8C54-D3DD786D19B0}">
      <dgm:prSet custT="1"/>
      <dgm:spPr/>
      <dgm:t>
        <a:bodyPr/>
        <a:lstStyle/>
        <a:p>
          <a:r>
            <a:rPr lang="en-CA" sz="2400">
              <a:latin typeface="+mj-lt"/>
            </a:rPr>
            <a:t>June 28 (Projected; based on an ideal scenario)    </a:t>
          </a:r>
          <a:endParaRPr lang="en-CA" sz="2400" dirty="0">
            <a:latin typeface="+mj-lt"/>
          </a:endParaRPr>
        </a:p>
      </dgm:t>
    </dgm:pt>
    <dgm:pt modelId="{67245067-9E9B-4AAD-AC7B-379496BA280C}" type="parTrans" cxnId="{2A345BC4-AC3C-4B57-B8F2-21DE5258A460}">
      <dgm:prSet/>
      <dgm:spPr/>
      <dgm:t>
        <a:bodyPr/>
        <a:lstStyle/>
        <a:p>
          <a:endParaRPr lang="en-CA"/>
        </a:p>
      </dgm:t>
    </dgm:pt>
    <dgm:pt modelId="{AFCB1265-0FBE-412D-9CD9-B307AC9A6D44}" type="sibTrans" cxnId="{2A345BC4-AC3C-4B57-B8F2-21DE5258A460}">
      <dgm:prSet/>
      <dgm:spPr/>
      <dgm:t>
        <a:bodyPr/>
        <a:lstStyle/>
        <a:p>
          <a:endParaRPr lang="en-CA"/>
        </a:p>
      </dgm:t>
    </dgm:pt>
    <dgm:pt modelId="{1905198D-E198-4DB3-A8DE-F8A5E3EA806D}">
      <dgm:prSet custT="1"/>
      <dgm:spPr/>
      <dgm:t>
        <a:bodyPr/>
        <a:lstStyle/>
        <a:p>
          <a:r>
            <a:rPr lang="en-CA" sz="2400">
              <a:latin typeface="+mj-lt"/>
            </a:rPr>
            <a:t> May 17</a:t>
          </a:r>
        </a:p>
      </dgm:t>
    </dgm:pt>
    <dgm:pt modelId="{9F55BCD4-CFBC-49AE-BE20-8AC9D455629C}" type="sibTrans" cxnId="{DF66BB24-B09E-46B6-B095-97621301036D}">
      <dgm:prSet/>
      <dgm:spPr/>
      <dgm:t>
        <a:bodyPr/>
        <a:lstStyle/>
        <a:p>
          <a:endParaRPr lang="en-CA"/>
        </a:p>
      </dgm:t>
    </dgm:pt>
    <dgm:pt modelId="{BA20C9DB-F3F6-4AB7-B6B9-A597BA3A1A94}" type="parTrans" cxnId="{DF66BB24-B09E-46B6-B095-97621301036D}">
      <dgm:prSet/>
      <dgm:spPr/>
      <dgm:t>
        <a:bodyPr/>
        <a:lstStyle/>
        <a:p>
          <a:endParaRPr lang="en-CA"/>
        </a:p>
      </dgm:t>
    </dgm:pt>
    <dgm:pt modelId="{5FFC7A8F-FA4D-4C42-B24D-B9359825A690}">
      <dgm:prSet phldrT="[Text]" custT="1"/>
      <dgm:spPr/>
      <dgm:t>
        <a:bodyPr/>
        <a:lstStyle/>
        <a:p>
          <a:r>
            <a:rPr lang="en-CA" sz="2400">
              <a:latin typeface="+mj-lt"/>
            </a:rPr>
            <a:t>50% one dose </a:t>
          </a:r>
        </a:p>
      </dgm:t>
    </dgm:pt>
    <dgm:pt modelId="{6AC4B745-43BD-49A3-A84F-BF3D4293D492}" type="parTrans" cxnId="{A85343B7-EF7F-4416-9F02-F9669D3270F7}">
      <dgm:prSet/>
      <dgm:spPr/>
      <dgm:t>
        <a:bodyPr/>
        <a:lstStyle/>
        <a:p>
          <a:endParaRPr lang="en-CA"/>
        </a:p>
      </dgm:t>
    </dgm:pt>
    <dgm:pt modelId="{000C81D7-8616-4D16-BA67-0ABE378A93D6}" type="sibTrans" cxnId="{A85343B7-EF7F-4416-9F02-F9669D3270F7}">
      <dgm:prSet/>
      <dgm:spPr/>
      <dgm:t>
        <a:bodyPr/>
        <a:lstStyle/>
        <a:p>
          <a:endParaRPr lang="en-CA"/>
        </a:p>
      </dgm:t>
    </dgm:pt>
    <dgm:pt modelId="{0E0436A8-894D-45F3-A359-0A6D0FF432BE}">
      <dgm:prSet phldr="0" custT="1"/>
      <dgm:spPr/>
      <dgm:t>
        <a:bodyPr/>
        <a:lstStyle/>
        <a:p>
          <a:pPr rtl="0"/>
          <a:r>
            <a:rPr lang="en-CA" sz="2400">
              <a:latin typeface="+mj-lt"/>
            </a:rPr>
            <a:t>60% one dose </a:t>
          </a:r>
        </a:p>
      </dgm:t>
    </dgm:pt>
    <dgm:pt modelId="{F3910592-D278-41F3-83C9-75E74A604D61}" type="parTrans" cxnId="{87EB9F86-6771-43B1-9578-F0A123D5C821}">
      <dgm:prSet/>
      <dgm:spPr/>
      <dgm:t>
        <a:bodyPr/>
        <a:lstStyle/>
        <a:p>
          <a:endParaRPr lang="en-CA"/>
        </a:p>
      </dgm:t>
    </dgm:pt>
    <dgm:pt modelId="{ACE51D60-82D2-49C9-9E04-B129E44DCEA2}" type="sibTrans" cxnId="{87EB9F86-6771-43B1-9578-F0A123D5C821}">
      <dgm:prSet/>
      <dgm:spPr/>
      <dgm:t>
        <a:bodyPr/>
        <a:lstStyle/>
        <a:p>
          <a:endParaRPr lang="en-CA"/>
        </a:p>
      </dgm:t>
    </dgm:pt>
    <dgm:pt modelId="{5292D533-83C4-49D3-A7F7-9216C6F479D5}">
      <dgm:prSet phldr="0" custT="1"/>
      <dgm:spPr/>
      <dgm:t>
        <a:bodyPr/>
        <a:lstStyle/>
        <a:p>
          <a:pPr rtl="0"/>
          <a:r>
            <a:rPr lang="en-CA" sz="2400">
              <a:latin typeface="+mj-lt"/>
            </a:rPr>
            <a:t>May 28 (Projected) </a:t>
          </a:r>
        </a:p>
      </dgm:t>
    </dgm:pt>
    <dgm:pt modelId="{846EE39F-A043-47E6-A934-5F2F8A0964BD}" type="parTrans" cxnId="{365A74E4-5C91-4F45-9FF0-ADAD7E45B06A}">
      <dgm:prSet/>
      <dgm:spPr/>
      <dgm:t>
        <a:bodyPr/>
        <a:lstStyle/>
        <a:p>
          <a:endParaRPr lang="en-CA"/>
        </a:p>
      </dgm:t>
    </dgm:pt>
    <dgm:pt modelId="{CBE4067D-F1EF-4B62-B3AA-781388E425F4}" type="sibTrans" cxnId="{365A74E4-5C91-4F45-9FF0-ADAD7E45B06A}">
      <dgm:prSet/>
      <dgm:spPr/>
      <dgm:t>
        <a:bodyPr/>
        <a:lstStyle/>
        <a:p>
          <a:endParaRPr lang="en-CA"/>
        </a:p>
      </dgm:t>
    </dgm:pt>
    <dgm:pt modelId="{44DD4915-0EEE-4B58-9534-1A093E0A69A4}">
      <dgm:prSet custT="1"/>
      <dgm:spPr/>
      <dgm:t>
        <a:bodyPr/>
        <a:lstStyle/>
        <a:p>
          <a:r>
            <a:rPr lang="en-CA" sz="2400">
              <a:latin typeface="+mj-lt"/>
            </a:rPr>
            <a:t>70% one dose 20% two dose</a:t>
          </a:r>
        </a:p>
      </dgm:t>
    </dgm:pt>
    <dgm:pt modelId="{24AAEF7C-B554-46A5-BBAA-959508B29793}" type="parTrans" cxnId="{71E17FD9-93EE-4E1E-9581-A51DF3CB1276}">
      <dgm:prSet/>
      <dgm:spPr/>
      <dgm:t>
        <a:bodyPr/>
        <a:lstStyle/>
        <a:p>
          <a:endParaRPr lang="en-CA"/>
        </a:p>
      </dgm:t>
    </dgm:pt>
    <dgm:pt modelId="{D54B2AB9-2A2D-4C16-8CF5-DC705E13D51A}" type="sibTrans" cxnId="{71E17FD9-93EE-4E1E-9581-A51DF3CB1276}">
      <dgm:prSet/>
      <dgm:spPr/>
      <dgm:t>
        <a:bodyPr/>
        <a:lstStyle/>
        <a:p>
          <a:endParaRPr lang="en-CA"/>
        </a:p>
      </dgm:t>
    </dgm:pt>
    <dgm:pt modelId="{FF9F983E-0162-41C4-B2AF-E484F95883F5}" type="pres">
      <dgm:prSet presAssocID="{CDCD7B8E-34D7-45A9-8B4C-804EF52B6CE3}" presName="linear" presStyleCnt="0">
        <dgm:presLayoutVars>
          <dgm:dir/>
          <dgm:animLvl val="lvl"/>
          <dgm:resizeHandles val="exact"/>
        </dgm:presLayoutVars>
      </dgm:prSet>
      <dgm:spPr/>
    </dgm:pt>
    <dgm:pt modelId="{909EEAFA-3541-4509-95EC-57214572D88A}" type="pres">
      <dgm:prSet presAssocID="{BD04F989-A5B8-406F-B44A-7F0C871B060D}" presName="parentLin" presStyleCnt="0"/>
      <dgm:spPr/>
    </dgm:pt>
    <dgm:pt modelId="{C1B8B21F-2C6E-49D1-AAE5-A2423A71DB80}" type="pres">
      <dgm:prSet presAssocID="{BD04F989-A5B8-406F-B44A-7F0C871B060D}" presName="parentLeftMargin" presStyleLbl="node1" presStyleIdx="0" presStyleCnt="4"/>
      <dgm:spPr/>
    </dgm:pt>
    <dgm:pt modelId="{4652B95B-D64F-45F0-852C-4D45EED4AA61}" type="pres">
      <dgm:prSet presAssocID="{BD04F989-A5B8-406F-B44A-7F0C871B060D}" presName="parentText" presStyleLbl="node1" presStyleIdx="0" presStyleCnt="4" custScaleX="106452">
        <dgm:presLayoutVars>
          <dgm:chMax val="0"/>
          <dgm:bulletEnabled val="1"/>
        </dgm:presLayoutVars>
      </dgm:prSet>
      <dgm:spPr/>
    </dgm:pt>
    <dgm:pt modelId="{D4B0E3BE-3DD2-4C03-A287-E82479257A1B}" type="pres">
      <dgm:prSet presAssocID="{BD04F989-A5B8-406F-B44A-7F0C871B060D}" presName="negativeSpace" presStyleCnt="0"/>
      <dgm:spPr/>
    </dgm:pt>
    <dgm:pt modelId="{DCC6BF66-CC4C-4FB2-A617-1C54945FDAC6}" type="pres">
      <dgm:prSet presAssocID="{BD04F989-A5B8-406F-B44A-7F0C871B060D}" presName="childText" presStyleLbl="conFgAcc1" presStyleIdx="0" presStyleCnt="4">
        <dgm:presLayoutVars>
          <dgm:bulletEnabled val="1"/>
        </dgm:presLayoutVars>
      </dgm:prSet>
      <dgm:spPr/>
    </dgm:pt>
    <dgm:pt modelId="{BB0C04EB-B066-42E6-94D4-FAFDC8B29DC7}" type="pres">
      <dgm:prSet presAssocID="{E4C6EEBF-F226-47CF-A50E-F5FA06148D21}" presName="spaceBetweenRectangles" presStyleCnt="0"/>
      <dgm:spPr/>
    </dgm:pt>
    <dgm:pt modelId="{37787AD7-0894-462E-8767-E79563CCCFE0}" type="pres">
      <dgm:prSet presAssocID="{5FFC7A8F-FA4D-4C42-B24D-B9359825A690}" presName="parentLin" presStyleCnt="0"/>
      <dgm:spPr/>
    </dgm:pt>
    <dgm:pt modelId="{6B62930F-0DD2-4F01-9666-61F757D6BFEF}" type="pres">
      <dgm:prSet presAssocID="{5FFC7A8F-FA4D-4C42-B24D-B9359825A690}" presName="parentLeftMargin" presStyleLbl="node1" presStyleIdx="0" presStyleCnt="4"/>
      <dgm:spPr/>
    </dgm:pt>
    <dgm:pt modelId="{871708F0-0BE2-4538-93DB-C2E6ABAD5AB1}" type="pres">
      <dgm:prSet presAssocID="{5FFC7A8F-FA4D-4C42-B24D-B9359825A690}" presName="parentText" presStyleLbl="node1" presStyleIdx="1" presStyleCnt="4" custScaleX="106452">
        <dgm:presLayoutVars>
          <dgm:chMax val="0"/>
          <dgm:bulletEnabled val="1"/>
        </dgm:presLayoutVars>
      </dgm:prSet>
      <dgm:spPr/>
    </dgm:pt>
    <dgm:pt modelId="{BF352DFB-F9E8-4BF7-901B-262778F50A77}" type="pres">
      <dgm:prSet presAssocID="{5FFC7A8F-FA4D-4C42-B24D-B9359825A690}" presName="negativeSpace" presStyleCnt="0"/>
      <dgm:spPr/>
    </dgm:pt>
    <dgm:pt modelId="{FA2768A8-F7CC-4D1E-B2A1-F1B90D55853D}" type="pres">
      <dgm:prSet presAssocID="{5FFC7A8F-FA4D-4C42-B24D-B9359825A690}" presName="childText" presStyleLbl="conFgAcc1" presStyleIdx="1" presStyleCnt="4">
        <dgm:presLayoutVars>
          <dgm:bulletEnabled val="1"/>
        </dgm:presLayoutVars>
      </dgm:prSet>
      <dgm:spPr/>
    </dgm:pt>
    <dgm:pt modelId="{85A41E89-A12A-4606-9EB3-B8C0107371B8}" type="pres">
      <dgm:prSet presAssocID="{000C81D7-8616-4D16-BA67-0ABE378A93D6}" presName="spaceBetweenRectangles" presStyleCnt="0"/>
      <dgm:spPr/>
    </dgm:pt>
    <dgm:pt modelId="{75F07C38-595A-4410-9B8F-41A484C986CE}" type="pres">
      <dgm:prSet presAssocID="{0E0436A8-894D-45F3-A359-0A6D0FF432BE}" presName="parentLin" presStyleCnt="0"/>
      <dgm:spPr/>
    </dgm:pt>
    <dgm:pt modelId="{EEA2F46F-8623-4FD6-A4FF-4A88083B6A87}" type="pres">
      <dgm:prSet presAssocID="{0E0436A8-894D-45F3-A359-0A6D0FF432BE}" presName="parentLeftMargin" presStyleLbl="node1" presStyleIdx="1" presStyleCnt="4"/>
      <dgm:spPr/>
    </dgm:pt>
    <dgm:pt modelId="{D072C0AF-2FF4-4BA1-8F2E-47EF09372D77}" type="pres">
      <dgm:prSet presAssocID="{0E0436A8-894D-45F3-A359-0A6D0FF432BE}" presName="parentText" presStyleLbl="node1" presStyleIdx="2" presStyleCnt="4" custScaleX="106452">
        <dgm:presLayoutVars>
          <dgm:chMax val="0"/>
          <dgm:bulletEnabled val="1"/>
        </dgm:presLayoutVars>
      </dgm:prSet>
      <dgm:spPr/>
    </dgm:pt>
    <dgm:pt modelId="{2EA54FDD-3AFA-4501-8B52-1A61C8043F71}" type="pres">
      <dgm:prSet presAssocID="{0E0436A8-894D-45F3-A359-0A6D0FF432BE}" presName="negativeSpace" presStyleCnt="0"/>
      <dgm:spPr/>
    </dgm:pt>
    <dgm:pt modelId="{724BF717-6784-420B-A4E7-75FA1725B4A1}" type="pres">
      <dgm:prSet presAssocID="{0E0436A8-894D-45F3-A359-0A6D0FF432BE}" presName="childText" presStyleLbl="conFgAcc1" presStyleIdx="2" presStyleCnt="4">
        <dgm:presLayoutVars>
          <dgm:bulletEnabled val="1"/>
        </dgm:presLayoutVars>
      </dgm:prSet>
      <dgm:spPr/>
    </dgm:pt>
    <dgm:pt modelId="{0B1D6E89-D651-48FF-BEB9-F56554410C49}" type="pres">
      <dgm:prSet presAssocID="{ACE51D60-82D2-49C9-9E04-B129E44DCEA2}" presName="spaceBetweenRectangles" presStyleCnt="0"/>
      <dgm:spPr/>
    </dgm:pt>
    <dgm:pt modelId="{ED36F056-51CD-44A3-A96C-89E34DC9A6F1}" type="pres">
      <dgm:prSet presAssocID="{44DD4915-0EEE-4B58-9534-1A093E0A69A4}" presName="parentLin" presStyleCnt="0"/>
      <dgm:spPr/>
    </dgm:pt>
    <dgm:pt modelId="{82648E08-048B-491C-A4C0-FB18948F9200}" type="pres">
      <dgm:prSet presAssocID="{44DD4915-0EEE-4B58-9534-1A093E0A69A4}" presName="parentLeftMargin" presStyleLbl="node1" presStyleIdx="2" presStyleCnt="4"/>
      <dgm:spPr/>
    </dgm:pt>
    <dgm:pt modelId="{34AC657C-8EED-4054-99A1-DC1E0EA933FF}" type="pres">
      <dgm:prSet presAssocID="{44DD4915-0EEE-4B58-9534-1A093E0A69A4}" presName="parentText" presStyleLbl="node1" presStyleIdx="3" presStyleCnt="4" custScaleX="106452">
        <dgm:presLayoutVars>
          <dgm:chMax val="0"/>
          <dgm:bulletEnabled val="1"/>
        </dgm:presLayoutVars>
      </dgm:prSet>
      <dgm:spPr/>
    </dgm:pt>
    <dgm:pt modelId="{6317D32A-D4FE-472B-819B-1231932395AE}" type="pres">
      <dgm:prSet presAssocID="{44DD4915-0EEE-4B58-9534-1A093E0A69A4}" presName="negativeSpace" presStyleCnt="0"/>
      <dgm:spPr/>
    </dgm:pt>
    <dgm:pt modelId="{94BF719A-074F-4538-A792-0C790BD0ECFB}" type="pres">
      <dgm:prSet presAssocID="{44DD4915-0EEE-4B58-9534-1A093E0A69A4}" presName="childText" presStyleLbl="conFgAcc1" presStyleIdx="3" presStyleCnt="4">
        <dgm:presLayoutVars>
          <dgm:bulletEnabled val="1"/>
        </dgm:presLayoutVars>
      </dgm:prSet>
      <dgm:spPr/>
    </dgm:pt>
  </dgm:ptLst>
  <dgm:cxnLst>
    <dgm:cxn modelId="{C5F76424-226A-439A-99BD-054597C50988}" srcId="{BD04F989-A5B8-406F-B44A-7F0C871B060D}" destId="{BB5EE1D1-0985-4A2F-8D74-C8C72CE70EE1}" srcOrd="0" destOrd="0" parTransId="{02423AC4-9063-4703-9765-FFF4460CECC2}" sibTransId="{8BC13158-45D9-4B8B-9B10-F728FD8E9F4A}"/>
    <dgm:cxn modelId="{DF66BB24-B09E-46B6-B095-97621301036D}" srcId="{5FFC7A8F-FA4D-4C42-B24D-B9359825A690}" destId="{1905198D-E198-4DB3-A8DE-F8A5E3EA806D}" srcOrd="0" destOrd="0" parTransId="{BA20C9DB-F3F6-4AB7-B6B9-A597BA3A1A94}" sibTransId="{9F55BCD4-CFBC-49AE-BE20-8AC9D455629C}"/>
    <dgm:cxn modelId="{DCB2CD34-3754-45EB-BCE9-D2CE5B6F1B18}" srcId="{CDCD7B8E-34D7-45A9-8B4C-804EF52B6CE3}" destId="{BD04F989-A5B8-406F-B44A-7F0C871B060D}" srcOrd="0" destOrd="0" parTransId="{BB403F5D-FF51-410D-A108-F8EA7F2B2686}" sibTransId="{E4C6EEBF-F226-47CF-A50E-F5FA06148D21}"/>
    <dgm:cxn modelId="{95D3DE35-C742-4D29-87B4-C452FA6063C2}" type="presOf" srcId="{0E0436A8-894D-45F3-A359-0A6D0FF432BE}" destId="{D072C0AF-2FF4-4BA1-8F2E-47EF09372D77}" srcOrd="1" destOrd="0" presId="urn:microsoft.com/office/officeart/2005/8/layout/list1"/>
    <dgm:cxn modelId="{54873845-7C8C-4787-88D2-7B6B6ADDD0BA}" type="presOf" srcId="{CDCD7B8E-34D7-45A9-8B4C-804EF52B6CE3}" destId="{FF9F983E-0162-41C4-B2AF-E484F95883F5}" srcOrd="0" destOrd="0" presId="urn:microsoft.com/office/officeart/2005/8/layout/list1"/>
    <dgm:cxn modelId="{728F1B81-A253-45C7-BA02-807B88A83ECA}" type="presOf" srcId="{BD04F989-A5B8-406F-B44A-7F0C871B060D}" destId="{4652B95B-D64F-45F0-852C-4D45EED4AA61}" srcOrd="1" destOrd="0" presId="urn:microsoft.com/office/officeart/2005/8/layout/list1"/>
    <dgm:cxn modelId="{87EB9F86-6771-43B1-9578-F0A123D5C821}" srcId="{CDCD7B8E-34D7-45A9-8B4C-804EF52B6CE3}" destId="{0E0436A8-894D-45F3-A359-0A6D0FF432BE}" srcOrd="2" destOrd="0" parTransId="{F3910592-D278-41F3-83C9-75E74A604D61}" sibTransId="{ACE51D60-82D2-49C9-9E04-B129E44DCEA2}"/>
    <dgm:cxn modelId="{520C2987-F621-478F-A20E-313FE385E819}" type="presOf" srcId="{0E0436A8-894D-45F3-A359-0A6D0FF432BE}" destId="{EEA2F46F-8623-4FD6-A4FF-4A88083B6A87}" srcOrd="0" destOrd="0" presId="urn:microsoft.com/office/officeart/2005/8/layout/list1"/>
    <dgm:cxn modelId="{BFD23BB3-6236-48D3-8A01-289AF19C8E88}" type="presOf" srcId="{5292D533-83C4-49D3-A7F7-9216C6F479D5}" destId="{724BF717-6784-420B-A4E7-75FA1725B4A1}" srcOrd="0" destOrd="0" presId="urn:microsoft.com/office/officeart/2005/8/layout/list1"/>
    <dgm:cxn modelId="{A85343B7-EF7F-4416-9F02-F9669D3270F7}" srcId="{CDCD7B8E-34D7-45A9-8B4C-804EF52B6CE3}" destId="{5FFC7A8F-FA4D-4C42-B24D-B9359825A690}" srcOrd="1" destOrd="0" parTransId="{6AC4B745-43BD-49A3-A84F-BF3D4293D492}" sibTransId="{000C81D7-8616-4D16-BA67-0ABE378A93D6}"/>
    <dgm:cxn modelId="{4E4FD1B7-D5AF-4A86-B292-1B9E1146DDCD}" type="presOf" srcId="{CAD3910D-38DA-42B8-8C54-D3DD786D19B0}" destId="{94BF719A-074F-4538-A792-0C790BD0ECFB}" srcOrd="0" destOrd="0" presId="urn:microsoft.com/office/officeart/2005/8/layout/list1"/>
    <dgm:cxn modelId="{2A345BC4-AC3C-4B57-B8F2-21DE5258A460}" srcId="{44DD4915-0EEE-4B58-9534-1A093E0A69A4}" destId="{CAD3910D-38DA-42B8-8C54-D3DD786D19B0}" srcOrd="0" destOrd="0" parTransId="{67245067-9E9B-4AAD-AC7B-379496BA280C}" sibTransId="{AFCB1265-0FBE-412D-9CD9-B307AC9A6D44}"/>
    <dgm:cxn modelId="{C02F82C4-15D3-4723-AC5D-A1D9C5594201}" type="presOf" srcId="{5FFC7A8F-FA4D-4C42-B24D-B9359825A690}" destId="{871708F0-0BE2-4538-93DB-C2E6ABAD5AB1}" srcOrd="1" destOrd="0" presId="urn:microsoft.com/office/officeart/2005/8/layout/list1"/>
    <dgm:cxn modelId="{5488BED0-8912-4EB5-A65D-4301C43FED4C}" type="presOf" srcId="{44DD4915-0EEE-4B58-9534-1A093E0A69A4}" destId="{82648E08-048B-491C-A4C0-FB18948F9200}" srcOrd="0" destOrd="0" presId="urn:microsoft.com/office/officeart/2005/8/layout/list1"/>
    <dgm:cxn modelId="{71E17FD9-93EE-4E1E-9581-A51DF3CB1276}" srcId="{CDCD7B8E-34D7-45A9-8B4C-804EF52B6CE3}" destId="{44DD4915-0EEE-4B58-9534-1A093E0A69A4}" srcOrd="3" destOrd="0" parTransId="{24AAEF7C-B554-46A5-BBAA-959508B29793}" sibTransId="{D54B2AB9-2A2D-4C16-8CF5-DC705E13D51A}"/>
    <dgm:cxn modelId="{920756DA-0D42-4AAE-A649-6DAFC9D0396D}" type="presOf" srcId="{BB5EE1D1-0985-4A2F-8D74-C8C72CE70EE1}" destId="{DCC6BF66-CC4C-4FB2-A617-1C54945FDAC6}" srcOrd="0" destOrd="0" presId="urn:microsoft.com/office/officeart/2005/8/layout/list1"/>
    <dgm:cxn modelId="{56D50ADB-474F-45E8-8147-84861A976C3C}" type="presOf" srcId="{44DD4915-0EEE-4B58-9534-1A093E0A69A4}" destId="{34AC657C-8EED-4054-99A1-DC1E0EA933FF}" srcOrd="1" destOrd="0" presId="urn:microsoft.com/office/officeart/2005/8/layout/list1"/>
    <dgm:cxn modelId="{365A74E4-5C91-4F45-9FF0-ADAD7E45B06A}" srcId="{0E0436A8-894D-45F3-A359-0A6D0FF432BE}" destId="{5292D533-83C4-49D3-A7F7-9216C6F479D5}" srcOrd="0" destOrd="0" parTransId="{846EE39F-A043-47E6-A934-5F2F8A0964BD}" sibTransId="{CBE4067D-F1EF-4B62-B3AA-781388E425F4}"/>
    <dgm:cxn modelId="{71090AE6-F5F5-429A-AD91-37F92D7731AB}" type="presOf" srcId="{5FFC7A8F-FA4D-4C42-B24D-B9359825A690}" destId="{6B62930F-0DD2-4F01-9666-61F757D6BFEF}" srcOrd="0" destOrd="0" presId="urn:microsoft.com/office/officeart/2005/8/layout/list1"/>
    <dgm:cxn modelId="{6D37C1F1-A316-4ADA-8717-4423E90D8423}" type="presOf" srcId="{1905198D-E198-4DB3-A8DE-F8A5E3EA806D}" destId="{FA2768A8-F7CC-4D1E-B2A1-F1B90D55853D}" srcOrd="0" destOrd="0" presId="urn:microsoft.com/office/officeart/2005/8/layout/list1"/>
    <dgm:cxn modelId="{D45F0DF3-A722-42EC-8873-2E2D48E1A191}" type="presOf" srcId="{BD04F989-A5B8-406F-B44A-7F0C871B060D}" destId="{C1B8B21F-2C6E-49D1-AAE5-A2423A71DB80}" srcOrd="0" destOrd="0" presId="urn:microsoft.com/office/officeart/2005/8/layout/list1"/>
    <dgm:cxn modelId="{07045D9E-E9ED-4F22-8350-826544201351}" type="presParOf" srcId="{FF9F983E-0162-41C4-B2AF-E484F95883F5}" destId="{909EEAFA-3541-4509-95EC-57214572D88A}" srcOrd="0" destOrd="0" presId="urn:microsoft.com/office/officeart/2005/8/layout/list1"/>
    <dgm:cxn modelId="{5AF19D7F-6F89-4E3D-9F03-FD8CFC9ED746}" type="presParOf" srcId="{909EEAFA-3541-4509-95EC-57214572D88A}" destId="{C1B8B21F-2C6E-49D1-AAE5-A2423A71DB80}" srcOrd="0" destOrd="0" presId="urn:microsoft.com/office/officeart/2005/8/layout/list1"/>
    <dgm:cxn modelId="{50E7091E-AA85-40EF-93A1-0407F8E4FEC8}" type="presParOf" srcId="{909EEAFA-3541-4509-95EC-57214572D88A}" destId="{4652B95B-D64F-45F0-852C-4D45EED4AA61}" srcOrd="1" destOrd="0" presId="urn:microsoft.com/office/officeart/2005/8/layout/list1"/>
    <dgm:cxn modelId="{9DBD8B0B-0EE0-4B8C-A5BD-3308BB3047B4}" type="presParOf" srcId="{FF9F983E-0162-41C4-B2AF-E484F95883F5}" destId="{D4B0E3BE-3DD2-4C03-A287-E82479257A1B}" srcOrd="1" destOrd="0" presId="urn:microsoft.com/office/officeart/2005/8/layout/list1"/>
    <dgm:cxn modelId="{C6220503-6C1E-4E01-8EE3-2CDC09DD4180}" type="presParOf" srcId="{FF9F983E-0162-41C4-B2AF-E484F95883F5}" destId="{DCC6BF66-CC4C-4FB2-A617-1C54945FDAC6}" srcOrd="2" destOrd="0" presId="urn:microsoft.com/office/officeart/2005/8/layout/list1"/>
    <dgm:cxn modelId="{0A34EBF0-7896-4EAC-968D-34EB722D313D}" type="presParOf" srcId="{FF9F983E-0162-41C4-B2AF-E484F95883F5}" destId="{BB0C04EB-B066-42E6-94D4-FAFDC8B29DC7}" srcOrd="3" destOrd="0" presId="urn:microsoft.com/office/officeart/2005/8/layout/list1"/>
    <dgm:cxn modelId="{7794603C-5331-478A-B9DD-7800F687A3A0}" type="presParOf" srcId="{FF9F983E-0162-41C4-B2AF-E484F95883F5}" destId="{37787AD7-0894-462E-8767-E79563CCCFE0}" srcOrd="4" destOrd="0" presId="urn:microsoft.com/office/officeart/2005/8/layout/list1"/>
    <dgm:cxn modelId="{D75ED73A-1DAA-48FF-BBDD-FF546D609E71}" type="presParOf" srcId="{37787AD7-0894-462E-8767-E79563CCCFE0}" destId="{6B62930F-0DD2-4F01-9666-61F757D6BFEF}" srcOrd="0" destOrd="0" presId="urn:microsoft.com/office/officeart/2005/8/layout/list1"/>
    <dgm:cxn modelId="{BA8CF82B-A6EE-4C01-B5C2-9767CA89E0E8}" type="presParOf" srcId="{37787AD7-0894-462E-8767-E79563CCCFE0}" destId="{871708F0-0BE2-4538-93DB-C2E6ABAD5AB1}" srcOrd="1" destOrd="0" presId="urn:microsoft.com/office/officeart/2005/8/layout/list1"/>
    <dgm:cxn modelId="{94BBE0F5-BB0B-426B-B11A-BA119BCF47A5}" type="presParOf" srcId="{FF9F983E-0162-41C4-B2AF-E484F95883F5}" destId="{BF352DFB-F9E8-4BF7-901B-262778F50A77}" srcOrd="5" destOrd="0" presId="urn:microsoft.com/office/officeart/2005/8/layout/list1"/>
    <dgm:cxn modelId="{9E2E2CF1-ED55-4450-9A9E-3E9060767AA1}" type="presParOf" srcId="{FF9F983E-0162-41C4-B2AF-E484F95883F5}" destId="{FA2768A8-F7CC-4D1E-B2A1-F1B90D55853D}" srcOrd="6" destOrd="0" presId="urn:microsoft.com/office/officeart/2005/8/layout/list1"/>
    <dgm:cxn modelId="{8C44AC5D-8424-4C0B-944C-C58DE167C489}" type="presParOf" srcId="{FF9F983E-0162-41C4-B2AF-E484F95883F5}" destId="{85A41E89-A12A-4606-9EB3-B8C0107371B8}" srcOrd="7" destOrd="0" presId="urn:microsoft.com/office/officeart/2005/8/layout/list1"/>
    <dgm:cxn modelId="{DE11667A-FDFC-4429-BBBC-3332C624DA82}" type="presParOf" srcId="{FF9F983E-0162-41C4-B2AF-E484F95883F5}" destId="{75F07C38-595A-4410-9B8F-41A484C986CE}" srcOrd="8" destOrd="0" presId="urn:microsoft.com/office/officeart/2005/8/layout/list1"/>
    <dgm:cxn modelId="{F09D1857-3A87-438F-B371-43D9E0785CEA}" type="presParOf" srcId="{75F07C38-595A-4410-9B8F-41A484C986CE}" destId="{EEA2F46F-8623-4FD6-A4FF-4A88083B6A87}" srcOrd="0" destOrd="0" presId="urn:microsoft.com/office/officeart/2005/8/layout/list1"/>
    <dgm:cxn modelId="{93CD24E7-AD34-48FB-A702-7E03AD248D38}" type="presParOf" srcId="{75F07C38-595A-4410-9B8F-41A484C986CE}" destId="{D072C0AF-2FF4-4BA1-8F2E-47EF09372D77}" srcOrd="1" destOrd="0" presId="urn:microsoft.com/office/officeart/2005/8/layout/list1"/>
    <dgm:cxn modelId="{D02C4278-4601-4362-93D4-303FE208E333}" type="presParOf" srcId="{FF9F983E-0162-41C4-B2AF-E484F95883F5}" destId="{2EA54FDD-3AFA-4501-8B52-1A61C8043F71}" srcOrd="9" destOrd="0" presId="urn:microsoft.com/office/officeart/2005/8/layout/list1"/>
    <dgm:cxn modelId="{A90E3554-BBD0-40F3-98D3-B8FE06D553CE}" type="presParOf" srcId="{FF9F983E-0162-41C4-B2AF-E484F95883F5}" destId="{724BF717-6784-420B-A4E7-75FA1725B4A1}" srcOrd="10" destOrd="0" presId="urn:microsoft.com/office/officeart/2005/8/layout/list1"/>
    <dgm:cxn modelId="{85EA6C0E-2197-4ED1-8750-95C5544CD035}" type="presParOf" srcId="{FF9F983E-0162-41C4-B2AF-E484F95883F5}" destId="{0B1D6E89-D651-48FF-BEB9-F56554410C49}" srcOrd="11" destOrd="0" presId="urn:microsoft.com/office/officeart/2005/8/layout/list1"/>
    <dgm:cxn modelId="{BEBE6C90-35E3-4766-9412-4EE737DBA884}" type="presParOf" srcId="{FF9F983E-0162-41C4-B2AF-E484F95883F5}" destId="{ED36F056-51CD-44A3-A96C-89E34DC9A6F1}" srcOrd="12" destOrd="0" presId="urn:microsoft.com/office/officeart/2005/8/layout/list1"/>
    <dgm:cxn modelId="{5DF93109-AF48-4F92-A9F8-AFDB787713DC}" type="presParOf" srcId="{ED36F056-51CD-44A3-A96C-89E34DC9A6F1}" destId="{82648E08-048B-491C-A4C0-FB18948F9200}" srcOrd="0" destOrd="0" presId="urn:microsoft.com/office/officeart/2005/8/layout/list1"/>
    <dgm:cxn modelId="{E4EBD21D-4575-4CF0-82E1-E00B90422B30}" type="presParOf" srcId="{ED36F056-51CD-44A3-A96C-89E34DC9A6F1}" destId="{34AC657C-8EED-4054-99A1-DC1E0EA933FF}" srcOrd="1" destOrd="0" presId="urn:microsoft.com/office/officeart/2005/8/layout/list1"/>
    <dgm:cxn modelId="{A79072CE-FAAF-4C27-B0A0-A91AE7042901}" type="presParOf" srcId="{FF9F983E-0162-41C4-B2AF-E484F95883F5}" destId="{6317D32A-D4FE-472B-819B-1231932395AE}" srcOrd="13" destOrd="0" presId="urn:microsoft.com/office/officeart/2005/8/layout/list1"/>
    <dgm:cxn modelId="{645F95D8-463B-4738-A9A5-D30227FA2F06}" type="presParOf" srcId="{FF9F983E-0162-41C4-B2AF-E484F95883F5}" destId="{94BF719A-074F-4538-A792-0C790BD0ECFB}"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C6BF66-CC4C-4FB2-A617-1C54945FDAC6}">
      <dsp:nvSpPr>
        <dsp:cNvPr id="0" name=""/>
        <dsp:cNvSpPr/>
      </dsp:nvSpPr>
      <dsp:spPr>
        <a:xfrm>
          <a:off x="0" y="336644"/>
          <a:ext cx="6154817" cy="88278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7682" tIns="395732" rIns="477682" bIns="170688" numCol="1" spcCol="1270" anchor="t" anchorCtr="0">
          <a:noAutofit/>
        </a:bodyPr>
        <a:lstStyle/>
        <a:p>
          <a:pPr marL="228600" lvl="1" indent="-228600" algn="l" defTabSz="1066800">
            <a:lnSpc>
              <a:spcPct val="90000"/>
            </a:lnSpc>
            <a:spcBef>
              <a:spcPct val="0"/>
            </a:spcBef>
            <a:spcAft>
              <a:spcPct val="15000"/>
            </a:spcAft>
            <a:buChar char="•"/>
          </a:pPr>
          <a:r>
            <a:rPr lang="en-CA" sz="2400" kern="1200">
              <a:latin typeface="+mj-lt"/>
            </a:rPr>
            <a:t>April 14</a:t>
          </a:r>
        </a:p>
      </dsp:txBody>
      <dsp:txXfrm>
        <a:off x="0" y="336644"/>
        <a:ext cx="6154817" cy="882787"/>
      </dsp:txXfrm>
    </dsp:sp>
    <dsp:sp modelId="{4652B95B-D64F-45F0-852C-4D45EED4AA61}">
      <dsp:nvSpPr>
        <dsp:cNvPr id="0" name=""/>
        <dsp:cNvSpPr/>
      </dsp:nvSpPr>
      <dsp:spPr>
        <a:xfrm>
          <a:off x="307740" y="56204"/>
          <a:ext cx="4586348"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2846" tIns="0" rIns="162846" bIns="0" numCol="1" spcCol="1270" anchor="ctr" anchorCtr="0">
          <a:noAutofit/>
        </a:bodyPr>
        <a:lstStyle/>
        <a:p>
          <a:pPr marL="0" lvl="0" indent="0" algn="l" defTabSz="1066800">
            <a:lnSpc>
              <a:spcPct val="90000"/>
            </a:lnSpc>
            <a:spcBef>
              <a:spcPct val="0"/>
            </a:spcBef>
            <a:spcAft>
              <a:spcPct val="35000"/>
            </a:spcAft>
            <a:buNone/>
          </a:pPr>
          <a:r>
            <a:rPr lang="en-CA" sz="2400" kern="1200">
              <a:latin typeface="+mj-lt"/>
            </a:rPr>
            <a:t>25% one dose </a:t>
          </a:r>
        </a:p>
      </dsp:txBody>
      <dsp:txXfrm>
        <a:off x="335120" y="83584"/>
        <a:ext cx="4531588" cy="506120"/>
      </dsp:txXfrm>
    </dsp:sp>
    <dsp:sp modelId="{FA2768A8-F7CC-4D1E-B2A1-F1B90D55853D}">
      <dsp:nvSpPr>
        <dsp:cNvPr id="0" name=""/>
        <dsp:cNvSpPr/>
      </dsp:nvSpPr>
      <dsp:spPr>
        <a:xfrm>
          <a:off x="0" y="1602471"/>
          <a:ext cx="6154817" cy="88278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7682" tIns="395732" rIns="477682" bIns="170688" numCol="1" spcCol="1270" anchor="t" anchorCtr="0">
          <a:noAutofit/>
        </a:bodyPr>
        <a:lstStyle/>
        <a:p>
          <a:pPr marL="228600" lvl="1" indent="-228600" algn="l" defTabSz="1066800">
            <a:lnSpc>
              <a:spcPct val="90000"/>
            </a:lnSpc>
            <a:spcBef>
              <a:spcPct val="0"/>
            </a:spcBef>
            <a:spcAft>
              <a:spcPct val="15000"/>
            </a:spcAft>
            <a:buChar char="•"/>
          </a:pPr>
          <a:r>
            <a:rPr lang="en-CA" sz="2400" kern="1200">
              <a:latin typeface="+mj-lt"/>
            </a:rPr>
            <a:t> May 17</a:t>
          </a:r>
        </a:p>
      </dsp:txBody>
      <dsp:txXfrm>
        <a:off x="0" y="1602471"/>
        <a:ext cx="6154817" cy="882787"/>
      </dsp:txXfrm>
    </dsp:sp>
    <dsp:sp modelId="{871708F0-0BE2-4538-93DB-C2E6ABAD5AB1}">
      <dsp:nvSpPr>
        <dsp:cNvPr id="0" name=""/>
        <dsp:cNvSpPr/>
      </dsp:nvSpPr>
      <dsp:spPr>
        <a:xfrm>
          <a:off x="307740" y="1322031"/>
          <a:ext cx="4586348"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2846" tIns="0" rIns="162846" bIns="0" numCol="1" spcCol="1270" anchor="ctr" anchorCtr="0">
          <a:noAutofit/>
        </a:bodyPr>
        <a:lstStyle/>
        <a:p>
          <a:pPr marL="0" lvl="0" indent="0" algn="l" defTabSz="1066800">
            <a:lnSpc>
              <a:spcPct val="90000"/>
            </a:lnSpc>
            <a:spcBef>
              <a:spcPct val="0"/>
            </a:spcBef>
            <a:spcAft>
              <a:spcPct val="35000"/>
            </a:spcAft>
            <a:buNone/>
          </a:pPr>
          <a:r>
            <a:rPr lang="en-CA" sz="2400" kern="1200">
              <a:latin typeface="+mj-lt"/>
            </a:rPr>
            <a:t>50% one dose </a:t>
          </a:r>
        </a:p>
      </dsp:txBody>
      <dsp:txXfrm>
        <a:off x="335120" y="1349411"/>
        <a:ext cx="4531588" cy="506120"/>
      </dsp:txXfrm>
    </dsp:sp>
    <dsp:sp modelId="{724BF717-6784-420B-A4E7-75FA1725B4A1}">
      <dsp:nvSpPr>
        <dsp:cNvPr id="0" name=""/>
        <dsp:cNvSpPr/>
      </dsp:nvSpPr>
      <dsp:spPr>
        <a:xfrm>
          <a:off x="0" y="2868299"/>
          <a:ext cx="6154817" cy="88278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7682" tIns="395732" rIns="477682" bIns="170688" numCol="1" spcCol="1270" anchor="t" anchorCtr="0">
          <a:noAutofit/>
        </a:bodyPr>
        <a:lstStyle/>
        <a:p>
          <a:pPr marL="228600" lvl="1" indent="-228600" algn="l" defTabSz="1066800" rtl="0">
            <a:lnSpc>
              <a:spcPct val="90000"/>
            </a:lnSpc>
            <a:spcBef>
              <a:spcPct val="0"/>
            </a:spcBef>
            <a:spcAft>
              <a:spcPct val="15000"/>
            </a:spcAft>
            <a:buChar char="•"/>
          </a:pPr>
          <a:r>
            <a:rPr lang="en-CA" sz="2400" kern="1200">
              <a:latin typeface="+mj-lt"/>
            </a:rPr>
            <a:t>May 28 (Projected) </a:t>
          </a:r>
        </a:p>
      </dsp:txBody>
      <dsp:txXfrm>
        <a:off x="0" y="2868299"/>
        <a:ext cx="6154817" cy="882787"/>
      </dsp:txXfrm>
    </dsp:sp>
    <dsp:sp modelId="{D072C0AF-2FF4-4BA1-8F2E-47EF09372D77}">
      <dsp:nvSpPr>
        <dsp:cNvPr id="0" name=""/>
        <dsp:cNvSpPr/>
      </dsp:nvSpPr>
      <dsp:spPr>
        <a:xfrm>
          <a:off x="307740" y="2587859"/>
          <a:ext cx="4586348"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2846" tIns="0" rIns="162846" bIns="0" numCol="1" spcCol="1270" anchor="ctr" anchorCtr="0">
          <a:noAutofit/>
        </a:bodyPr>
        <a:lstStyle/>
        <a:p>
          <a:pPr marL="0" lvl="0" indent="0" algn="l" defTabSz="1066800" rtl="0">
            <a:lnSpc>
              <a:spcPct val="90000"/>
            </a:lnSpc>
            <a:spcBef>
              <a:spcPct val="0"/>
            </a:spcBef>
            <a:spcAft>
              <a:spcPct val="35000"/>
            </a:spcAft>
            <a:buNone/>
          </a:pPr>
          <a:r>
            <a:rPr lang="en-CA" sz="2400" kern="1200">
              <a:latin typeface="+mj-lt"/>
            </a:rPr>
            <a:t>60% one dose </a:t>
          </a:r>
        </a:p>
      </dsp:txBody>
      <dsp:txXfrm>
        <a:off x="335120" y="2615239"/>
        <a:ext cx="4531588" cy="506120"/>
      </dsp:txXfrm>
    </dsp:sp>
    <dsp:sp modelId="{94BF719A-074F-4538-A792-0C790BD0ECFB}">
      <dsp:nvSpPr>
        <dsp:cNvPr id="0" name=""/>
        <dsp:cNvSpPr/>
      </dsp:nvSpPr>
      <dsp:spPr>
        <a:xfrm>
          <a:off x="0" y="4134126"/>
          <a:ext cx="6154817" cy="12269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7682" tIns="395732" rIns="477682" bIns="170688" numCol="1" spcCol="1270" anchor="t" anchorCtr="0">
          <a:noAutofit/>
        </a:bodyPr>
        <a:lstStyle/>
        <a:p>
          <a:pPr marL="228600" lvl="1" indent="-228600" algn="l" defTabSz="1066800">
            <a:lnSpc>
              <a:spcPct val="90000"/>
            </a:lnSpc>
            <a:spcBef>
              <a:spcPct val="0"/>
            </a:spcBef>
            <a:spcAft>
              <a:spcPct val="15000"/>
            </a:spcAft>
            <a:buChar char="•"/>
          </a:pPr>
          <a:r>
            <a:rPr lang="en-CA" sz="2400" kern="1200">
              <a:latin typeface="+mj-lt"/>
            </a:rPr>
            <a:t>June 28 (Projected; based on an ideal scenario)    </a:t>
          </a:r>
          <a:endParaRPr lang="en-CA" sz="2400" kern="1200" dirty="0">
            <a:latin typeface="+mj-lt"/>
          </a:endParaRPr>
        </a:p>
      </dsp:txBody>
      <dsp:txXfrm>
        <a:off x="0" y="4134126"/>
        <a:ext cx="6154817" cy="1226925"/>
      </dsp:txXfrm>
    </dsp:sp>
    <dsp:sp modelId="{34AC657C-8EED-4054-99A1-DC1E0EA933FF}">
      <dsp:nvSpPr>
        <dsp:cNvPr id="0" name=""/>
        <dsp:cNvSpPr/>
      </dsp:nvSpPr>
      <dsp:spPr>
        <a:xfrm>
          <a:off x="307740" y="3853686"/>
          <a:ext cx="4586348"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2846" tIns="0" rIns="162846" bIns="0" numCol="1" spcCol="1270" anchor="ctr" anchorCtr="0">
          <a:noAutofit/>
        </a:bodyPr>
        <a:lstStyle/>
        <a:p>
          <a:pPr marL="0" lvl="0" indent="0" algn="l" defTabSz="1066800">
            <a:lnSpc>
              <a:spcPct val="90000"/>
            </a:lnSpc>
            <a:spcBef>
              <a:spcPct val="0"/>
            </a:spcBef>
            <a:spcAft>
              <a:spcPct val="35000"/>
            </a:spcAft>
            <a:buNone/>
          </a:pPr>
          <a:r>
            <a:rPr lang="en-CA" sz="2400" kern="1200">
              <a:latin typeface="+mj-lt"/>
            </a:rPr>
            <a:t>70% one dose 20% two dose</a:t>
          </a:r>
        </a:p>
      </dsp:txBody>
      <dsp:txXfrm>
        <a:off x="335120" y="3881066"/>
        <a:ext cx="4531588"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C1155403-B2D5-FE43-AB87-DC0D529B6021}" type="datetimeFigureOut">
              <a:rPr lang="en-US" smtClean="0"/>
              <a:t>6/3/2021</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93DA0D47-9321-EE43-8260-16061A1F9B66}" type="slidenum">
              <a:rPr lang="en-US" smtClean="0"/>
              <a:t>‹#›</a:t>
            </a:fld>
            <a:endParaRPr lang="en-US"/>
          </a:p>
        </p:txBody>
      </p:sp>
    </p:spTree>
    <p:extLst>
      <p:ext uri="{BB962C8B-B14F-4D97-AF65-F5344CB8AC3E}">
        <p14:creationId xmlns:p14="http://schemas.microsoft.com/office/powerpoint/2010/main" val="3303619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AU"/>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97BA3A41-C748-43A7-8A93-AFEB170ADC56}" type="datetimeFigureOut">
              <a:rPr lang="en-AU" smtClean="0"/>
              <a:t>3/06/2021</a:t>
            </a:fld>
            <a:endParaRPr lang="en-AU"/>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AU"/>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AU"/>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6FE255F-20E3-4BF7-958D-57A5D3A1DB3C}" type="slidenum">
              <a:rPr lang="en-AU" smtClean="0"/>
              <a:t>‹#›</a:t>
            </a:fld>
            <a:endParaRPr lang="en-AU"/>
          </a:p>
        </p:txBody>
      </p:sp>
    </p:spTree>
    <p:extLst>
      <p:ext uri="{BB962C8B-B14F-4D97-AF65-F5344CB8AC3E}">
        <p14:creationId xmlns:p14="http://schemas.microsoft.com/office/powerpoint/2010/main" val="1848866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6FE255F-20E3-4BF7-958D-57A5D3A1DB3C}" type="slidenum">
              <a:rPr lang="en-AU" smtClean="0"/>
              <a:t>1</a:t>
            </a:fld>
            <a:endParaRPr lang="en-AU"/>
          </a:p>
        </p:txBody>
      </p:sp>
    </p:spTree>
    <p:extLst>
      <p:ext uri="{BB962C8B-B14F-4D97-AF65-F5344CB8AC3E}">
        <p14:creationId xmlns:p14="http://schemas.microsoft.com/office/powerpoint/2010/main" val="1316925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endParaRPr lang="en-CA" dirty="0"/>
          </a:p>
        </p:txBody>
      </p:sp>
      <p:sp>
        <p:nvSpPr>
          <p:cNvPr id="4" name="Slide Number Placeholder 3"/>
          <p:cNvSpPr>
            <a:spLocks noGrp="1"/>
          </p:cNvSpPr>
          <p:nvPr>
            <p:ph type="sldNum" sz="quarter" idx="5"/>
          </p:nvPr>
        </p:nvSpPr>
        <p:spPr/>
        <p:txBody>
          <a:bodyPr/>
          <a:lstStyle/>
          <a:p>
            <a:fld id="{E6FE255F-20E3-4BF7-958D-57A5D3A1DB3C}" type="slidenum">
              <a:rPr lang="en-AU" smtClean="0"/>
              <a:t>11</a:t>
            </a:fld>
            <a:endParaRPr lang="en-AU"/>
          </a:p>
        </p:txBody>
      </p:sp>
    </p:spTree>
    <p:extLst>
      <p:ext uri="{BB962C8B-B14F-4D97-AF65-F5344CB8AC3E}">
        <p14:creationId xmlns:p14="http://schemas.microsoft.com/office/powerpoint/2010/main" val="1833980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6FE255F-20E3-4BF7-958D-57A5D3A1DB3C}" type="slidenum">
              <a:rPr lang="en-AU" smtClean="0"/>
              <a:t>12</a:t>
            </a:fld>
            <a:endParaRPr lang="en-AU"/>
          </a:p>
        </p:txBody>
      </p:sp>
    </p:spTree>
    <p:extLst>
      <p:ext uri="{BB962C8B-B14F-4D97-AF65-F5344CB8AC3E}">
        <p14:creationId xmlns:p14="http://schemas.microsoft.com/office/powerpoint/2010/main" val="1144765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6FE255F-20E3-4BF7-958D-57A5D3A1DB3C}" type="slidenum">
              <a:rPr lang="en-AU" smtClean="0"/>
              <a:t>13</a:t>
            </a:fld>
            <a:endParaRPr lang="en-AU"/>
          </a:p>
        </p:txBody>
      </p:sp>
    </p:spTree>
    <p:extLst>
      <p:ext uri="{BB962C8B-B14F-4D97-AF65-F5344CB8AC3E}">
        <p14:creationId xmlns:p14="http://schemas.microsoft.com/office/powerpoint/2010/main" val="20503405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E6FE255F-20E3-4BF7-958D-57A5D3A1DB3C}" type="slidenum">
              <a:rPr lang="en-AU" smtClean="0"/>
              <a:t>14</a:t>
            </a:fld>
            <a:endParaRPr lang="en-AU"/>
          </a:p>
        </p:txBody>
      </p:sp>
    </p:spTree>
    <p:extLst>
      <p:ext uri="{BB962C8B-B14F-4D97-AF65-F5344CB8AC3E}">
        <p14:creationId xmlns:p14="http://schemas.microsoft.com/office/powerpoint/2010/main" val="6773764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E6FE255F-20E3-4BF7-958D-57A5D3A1DB3C}" type="slidenum">
              <a:rPr lang="en-AU" smtClean="0"/>
              <a:t>15</a:t>
            </a:fld>
            <a:endParaRPr lang="en-AU"/>
          </a:p>
        </p:txBody>
      </p:sp>
    </p:spTree>
    <p:extLst>
      <p:ext uri="{BB962C8B-B14F-4D97-AF65-F5344CB8AC3E}">
        <p14:creationId xmlns:p14="http://schemas.microsoft.com/office/powerpoint/2010/main" val="3445434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E6FE255F-20E3-4BF7-958D-57A5D3A1DB3C}" type="slidenum">
              <a:rPr lang="en-AU" smtClean="0"/>
              <a:t>16</a:t>
            </a:fld>
            <a:endParaRPr lang="en-AU"/>
          </a:p>
        </p:txBody>
      </p:sp>
    </p:spTree>
    <p:extLst>
      <p:ext uri="{BB962C8B-B14F-4D97-AF65-F5344CB8AC3E}">
        <p14:creationId xmlns:p14="http://schemas.microsoft.com/office/powerpoint/2010/main" val="16637378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E6FE255F-20E3-4BF7-958D-57A5D3A1DB3C}" type="slidenum">
              <a:rPr lang="en-AU" smtClean="0"/>
              <a:t>19</a:t>
            </a:fld>
            <a:endParaRPr lang="en-AU"/>
          </a:p>
        </p:txBody>
      </p:sp>
    </p:spTree>
    <p:extLst>
      <p:ext uri="{BB962C8B-B14F-4D97-AF65-F5344CB8AC3E}">
        <p14:creationId xmlns:p14="http://schemas.microsoft.com/office/powerpoint/2010/main" val="2339189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E6FE255F-20E3-4BF7-958D-57A5D3A1DB3C}" type="slidenum">
              <a:rPr lang="en-AU" smtClean="0"/>
              <a:t>20</a:t>
            </a:fld>
            <a:endParaRPr lang="en-AU"/>
          </a:p>
        </p:txBody>
      </p:sp>
    </p:spTree>
    <p:extLst>
      <p:ext uri="{BB962C8B-B14F-4D97-AF65-F5344CB8AC3E}">
        <p14:creationId xmlns:p14="http://schemas.microsoft.com/office/powerpoint/2010/main" val="1941015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E6FE255F-20E3-4BF7-958D-57A5D3A1DB3C}" type="slidenum">
              <a:rPr lang="en-AU" smtClean="0"/>
              <a:t>22</a:t>
            </a:fld>
            <a:endParaRPr lang="en-AU"/>
          </a:p>
        </p:txBody>
      </p:sp>
    </p:spTree>
    <p:extLst>
      <p:ext uri="{BB962C8B-B14F-4D97-AF65-F5344CB8AC3E}">
        <p14:creationId xmlns:p14="http://schemas.microsoft.com/office/powerpoint/2010/main" val="40708888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E6FE255F-20E3-4BF7-958D-57A5D3A1DB3C}" type="slidenum">
              <a:rPr lang="en-AU" smtClean="0"/>
              <a:t>23</a:t>
            </a:fld>
            <a:endParaRPr lang="en-AU"/>
          </a:p>
        </p:txBody>
      </p:sp>
    </p:spTree>
    <p:extLst>
      <p:ext uri="{BB962C8B-B14F-4D97-AF65-F5344CB8AC3E}">
        <p14:creationId xmlns:p14="http://schemas.microsoft.com/office/powerpoint/2010/main" val="2515344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E6FE255F-20E3-4BF7-958D-57A5D3A1DB3C}" type="slidenum">
              <a:rPr lang="en-AU" smtClean="0"/>
              <a:t>3</a:t>
            </a:fld>
            <a:endParaRPr lang="en-AU"/>
          </a:p>
        </p:txBody>
      </p:sp>
    </p:spTree>
    <p:extLst>
      <p:ext uri="{BB962C8B-B14F-4D97-AF65-F5344CB8AC3E}">
        <p14:creationId xmlns:p14="http://schemas.microsoft.com/office/powerpoint/2010/main" val="10595752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a:endParaRPr lang="en-CA" sz="1800">
              <a:effectLst/>
              <a:latin typeface="Times New Roman" panose="02020603050405020304" pitchFamily="18" charset="0"/>
              <a:ea typeface="Times New Roman" panose="02020603050405020304" pitchFamily="18" charset="0"/>
            </a:endParaRPr>
          </a:p>
          <a:p>
            <a:pPr marL="457200"/>
            <a:r>
              <a:rPr lang="en-CA"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CA" sz="1800">
              <a:effectLst/>
              <a:latin typeface="Times New Roman" panose="02020603050405020304" pitchFamily="18" charset="0"/>
              <a:ea typeface="Times New Roman" panose="02020603050405020304" pitchFamily="18" charset="0"/>
            </a:endParaRPr>
          </a:p>
          <a:p>
            <a:endParaRPr lang="en-CA"/>
          </a:p>
        </p:txBody>
      </p:sp>
      <p:sp>
        <p:nvSpPr>
          <p:cNvPr id="4" name="Slide Number Placeholder 3"/>
          <p:cNvSpPr>
            <a:spLocks noGrp="1"/>
          </p:cNvSpPr>
          <p:nvPr>
            <p:ph type="sldNum" sz="quarter" idx="5"/>
          </p:nvPr>
        </p:nvSpPr>
        <p:spPr/>
        <p:txBody>
          <a:bodyPr/>
          <a:lstStyle/>
          <a:p>
            <a:fld id="{E6FE255F-20E3-4BF7-958D-57A5D3A1DB3C}" type="slidenum">
              <a:rPr lang="en-AU" smtClean="0"/>
              <a:t>25</a:t>
            </a:fld>
            <a:endParaRPr lang="en-AU"/>
          </a:p>
        </p:txBody>
      </p:sp>
    </p:spTree>
    <p:extLst>
      <p:ext uri="{BB962C8B-B14F-4D97-AF65-F5344CB8AC3E}">
        <p14:creationId xmlns:p14="http://schemas.microsoft.com/office/powerpoint/2010/main" val="36579044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6FE255F-20E3-4BF7-958D-57A5D3A1DB3C}" type="slidenum">
              <a:rPr lang="en-AU" smtClean="0"/>
              <a:t>26</a:t>
            </a:fld>
            <a:endParaRPr lang="en-AU"/>
          </a:p>
        </p:txBody>
      </p:sp>
    </p:spTree>
    <p:extLst>
      <p:ext uri="{BB962C8B-B14F-4D97-AF65-F5344CB8AC3E}">
        <p14:creationId xmlns:p14="http://schemas.microsoft.com/office/powerpoint/2010/main" val="14479740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CA" dirty="0"/>
          </a:p>
        </p:txBody>
      </p:sp>
      <p:sp>
        <p:nvSpPr>
          <p:cNvPr id="4" name="Slide Number Placeholder 3"/>
          <p:cNvSpPr>
            <a:spLocks noGrp="1"/>
          </p:cNvSpPr>
          <p:nvPr>
            <p:ph type="sldNum" sz="quarter" idx="5"/>
          </p:nvPr>
        </p:nvSpPr>
        <p:spPr/>
        <p:txBody>
          <a:bodyPr/>
          <a:lstStyle/>
          <a:p>
            <a:fld id="{E6FE255F-20E3-4BF7-958D-57A5D3A1DB3C}" type="slidenum">
              <a:rPr lang="en-AU" smtClean="0"/>
              <a:t>28</a:t>
            </a:fld>
            <a:endParaRPr lang="en-AU"/>
          </a:p>
        </p:txBody>
      </p:sp>
    </p:spTree>
    <p:extLst>
      <p:ext uri="{BB962C8B-B14F-4D97-AF65-F5344CB8AC3E}">
        <p14:creationId xmlns:p14="http://schemas.microsoft.com/office/powerpoint/2010/main" val="3676390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5"/>
          </p:nvPr>
        </p:nvSpPr>
        <p:spPr/>
        <p:txBody>
          <a:bodyPr/>
          <a:lstStyle/>
          <a:p>
            <a:fld id="{E6FE255F-20E3-4BF7-958D-57A5D3A1DB3C}" type="slidenum">
              <a:rPr lang="en-AU" smtClean="0"/>
              <a:t>29</a:t>
            </a:fld>
            <a:endParaRPr lang="en-AU"/>
          </a:p>
        </p:txBody>
      </p:sp>
    </p:spTree>
    <p:extLst>
      <p:ext uri="{BB962C8B-B14F-4D97-AF65-F5344CB8AC3E}">
        <p14:creationId xmlns:p14="http://schemas.microsoft.com/office/powerpoint/2010/main" val="34647605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6FE255F-20E3-4BF7-958D-57A5D3A1DB3C}" type="slidenum">
              <a:rPr lang="en-AU" smtClean="0"/>
              <a:t>30</a:t>
            </a:fld>
            <a:endParaRPr lang="en-AU"/>
          </a:p>
        </p:txBody>
      </p:sp>
    </p:spTree>
    <p:extLst>
      <p:ext uri="{BB962C8B-B14F-4D97-AF65-F5344CB8AC3E}">
        <p14:creationId xmlns:p14="http://schemas.microsoft.com/office/powerpoint/2010/main" val="8302356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5"/>
          </p:nvPr>
        </p:nvSpPr>
        <p:spPr/>
        <p:txBody>
          <a:bodyPr/>
          <a:lstStyle/>
          <a:p>
            <a:fld id="{E6FE255F-20E3-4BF7-958D-57A5D3A1DB3C}" type="slidenum">
              <a:rPr lang="en-AU" smtClean="0"/>
              <a:t>31</a:t>
            </a:fld>
            <a:endParaRPr lang="en-AU"/>
          </a:p>
        </p:txBody>
      </p:sp>
    </p:spTree>
    <p:extLst>
      <p:ext uri="{BB962C8B-B14F-4D97-AF65-F5344CB8AC3E}">
        <p14:creationId xmlns:p14="http://schemas.microsoft.com/office/powerpoint/2010/main" val="13156494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6FE255F-20E3-4BF7-958D-57A5D3A1DB3C}" type="slidenum">
              <a:rPr lang="en-AU" smtClean="0"/>
              <a:t>32</a:t>
            </a:fld>
            <a:endParaRPr lang="en-AU"/>
          </a:p>
        </p:txBody>
      </p:sp>
    </p:spTree>
    <p:extLst>
      <p:ext uri="{BB962C8B-B14F-4D97-AF65-F5344CB8AC3E}">
        <p14:creationId xmlns:p14="http://schemas.microsoft.com/office/powerpoint/2010/main" val="23991145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6FE255F-20E3-4BF7-958D-57A5D3A1DB3C}" type="slidenum">
              <a:rPr lang="en-AU" smtClean="0"/>
              <a:t>33</a:t>
            </a:fld>
            <a:endParaRPr lang="en-AU"/>
          </a:p>
        </p:txBody>
      </p:sp>
    </p:spTree>
    <p:extLst>
      <p:ext uri="{BB962C8B-B14F-4D97-AF65-F5344CB8AC3E}">
        <p14:creationId xmlns:p14="http://schemas.microsoft.com/office/powerpoint/2010/main" val="30960702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6FE255F-20E3-4BF7-958D-57A5D3A1DB3C}" type="slidenum">
              <a:rPr lang="en-AU" smtClean="0"/>
              <a:t>34</a:t>
            </a:fld>
            <a:endParaRPr lang="en-AU"/>
          </a:p>
        </p:txBody>
      </p:sp>
    </p:spTree>
    <p:extLst>
      <p:ext uri="{BB962C8B-B14F-4D97-AF65-F5344CB8AC3E}">
        <p14:creationId xmlns:p14="http://schemas.microsoft.com/office/powerpoint/2010/main" val="3250683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E6FE255F-20E3-4BF7-958D-57A5D3A1DB3C}" type="slidenum">
              <a:rPr lang="en-AU" smtClean="0"/>
              <a:t>4</a:t>
            </a:fld>
            <a:endParaRPr lang="en-AU"/>
          </a:p>
        </p:txBody>
      </p:sp>
    </p:spTree>
    <p:extLst>
      <p:ext uri="{BB962C8B-B14F-4D97-AF65-F5344CB8AC3E}">
        <p14:creationId xmlns:p14="http://schemas.microsoft.com/office/powerpoint/2010/main" val="751342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E6FE255F-20E3-4BF7-958D-57A5D3A1DB3C}" type="slidenum">
              <a:rPr lang="en-AU" smtClean="0"/>
              <a:t>5</a:t>
            </a:fld>
            <a:endParaRPr lang="en-AU"/>
          </a:p>
        </p:txBody>
      </p:sp>
    </p:spTree>
    <p:extLst>
      <p:ext uri="{BB962C8B-B14F-4D97-AF65-F5344CB8AC3E}">
        <p14:creationId xmlns:p14="http://schemas.microsoft.com/office/powerpoint/2010/main" val="1573794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6FE255F-20E3-4BF7-958D-57A5D3A1DB3C}" type="slidenum">
              <a:rPr lang="en-AU" smtClean="0"/>
              <a:t>6</a:t>
            </a:fld>
            <a:endParaRPr lang="en-AU"/>
          </a:p>
        </p:txBody>
      </p:sp>
    </p:spTree>
    <p:extLst>
      <p:ext uri="{BB962C8B-B14F-4D97-AF65-F5344CB8AC3E}">
        <p14:creationId xmlns:p14="http://schemas.microsoft.com/office/powerpoint/2010/main" val="2152293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6FE255F-20E3-4BF7-958D-57A5D3A1DB3C}" type="slidenum">
              <a:rPr lang="en-AU" smtClean="0"/>
              <a:t>7</a:t>
            </a:fld>
            <a:endParaRPr lang="en-AU"/>
          </a:p>
        </p:txBody>
      </p:sp>
    </p:spTree>
    <p:extLst>
      <p:ext uri="{BB962C8B-B14F-4D97-AF65-F5344CB8AC3E}">
        <p14:creationId xmlns:p14="http://schemas.microsoft.com/office/powerpoint/2010/main" val="2853827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6FE255F-20E3-4BF7-958D-57A5D3A1DB3C}" type="slidenum">
              <a:rPr lang="en-AU" smtClean="0"/>
              <a:t>8</a:t>
            </a:fld>
            <a:endParaRPr lang="en-AU"/>
          </a:p>
        </p:txBody>
      </p:sp>
    </p:spTree>
    <p:extLst>
      <p:ext uri="{BB962C8B-B14F-4D97-AF65-F5344CB8AC3E}">
        <p14:creationId xmlns:p14="http://schemas.microsoft.com/office/powerpoint/2010/main" val="1920694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6FE255F-20E3-4BF7-958D-57A5D3A1DB3C}" type="slidenum">
              <a:rPr lang="en-AU" smtClean="0"/>
              <a:t>9</a:t>
            </a:fld>
            <a:endParaRPr lang="en-AU"/>
          </a:p>
        </p:txBody>
      </p:sp>
    </p:spTree>
    <p:extLst>
      <p:ext uri="{BB962C8B-B14F-4D97-AF65-F5344CB8AC3E}">
        <p14:creationId xmlns:p14="http://schemas.microsoft.com/office/powerpoint/2010/main" val="996712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6FE255F-20E3-4BF7-958D-57A5D3A1DB3C}" type="slidenum">
              <a:rPr lang="en-AU" smtClean="0"/>
              <a:t>10</a:t>
            </a:fld>
            <a:endParaRPr lang="en-AU"/>
          </a:p>
        </p:txBody>
      </p:sp>
    </p:spTree>
    <p:extLst>
      <p:ext uri="{BB962C8B-B14F-4D97-AF65-F5344CB8AC3E}">
        <p14:creationId xmlns:p14="http://schemas.microsoft.com/office/powerpoint/2010/main" val="3536285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8E988-FB04-AB4E-BE5A-59F242AF7F7A}" type="slidenum">
              <a:rPr lang="en-US" smtClean="0"/>
              <a:pPr/>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pPr/>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pPr/>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pPr/>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pPr/>
              <a:t>6/3/2021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pPr/>
              <a:t>6/3/2021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pPr/>
              <a:t>6/3/2021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pPr/>
              <a:t>6/3/2021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pPr/>
              <a:t>6/3/2021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pPr/>
              <a:t>6/3/2021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pPr/>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416686"/>
            <a:ext cx="10969943" cy="1143000"/>
          </a:xfrm>
          <a:prstGeom prst="rect">
            <a:avLst/>
          </a:prstGeom>
          <a:noFill/>
          <a:ln>
            <a:noFill/>
          </a:ln>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441" y="2022097"/>
            <a:ext cx="10969943" cy="41040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pPr/>
              <a:t>6/3/2021</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pPr/>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l" defTabSz="4572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78A22F"/>
        </a:buClr>
        <a:buFont typeface="Arial"/>
        <a:buChar char="•"/>
        <a:defRPr sz="2200" b="1" kern="1200">
          <a:solidFill>
            <a:srgbClr val="00928F"/>
          </a:solidFill>
          <a:latin typeface="+mn-lt"/>
          <a:ea typeface="+mn-ea"/>
          <a:cs typeface="+mn-cs"/>
        </a:defRPr>
      </a:lvl1pPr>
      <a:lvl2pPr marL="742950" indent="-285750" algn="l" defTabSz="457200" rtl="0" eaLnBrk="1" latinLnBrk="0" hangingPunct="1">
        <a:spcBef>
          <a:spcPct val="20000"/>
        </a:spcBef>
        <a:buClr>
          <a:srgbClr val="78A22F"/>
        </a:buClr>
        <a:buFont typeface="Arial"/>
        <a:buChar char="•"/>
        <a:defRPr sz="1800" b="1" kern="1200">
          <a:solidFill>
            <a:srgbClr val="00928F"/>
          </a:solidFill>
          <a:latin typeface="+mn-lt"/>
          <a:ea typeface="+mn-ea"/>
          <a:cs typeface="+mn-cs"/>
        </a:defRPr>
      </a:lvl2pPr>
      <a:lvl3pPr marL="1143000" indent="-228600" algn="l" defTabSz="457200" rtl="0" eaLnBrk="1" latinLnBrk="0" hangingPunct="1">
        <a:spcBef>
          <a:spcPct val="20000"/>
        </a:spcBef>
        <a:buClr>
          <a:srgbClr val="78A22F"/>
        </a:buClr>
        <a:buFont typeface="Arial"/>
        <a:buChar char="•"/>
        <a:defRPr sz="1800" b="1" kern="1200">
          <a:solidFill>
            <a:srgbClr val="00928F"/>
          </a:solidFill>
          <a:latin typeface="+mn-lt"/>
          <a:ea typeface="+mn-ea"/>
          <a:cs typeface="+mn-cs"/>
        </a:defRPr>
      </a:lvl3pPr>
      <a:lvl4pPr marL="1600200" indent="-228600" algn="l" defTabSz="457200" rtl="0" eaLnBrk="1" latinLnBrk="0" hangingPunct="1">
        <a:spcBef>
          <a:spcPct val="20000"/>
        </a:spcBef>
        <a:buClr>
          <a:srgbClr val="78A22F"/>
        </a:buClr>
        <a:buFont typeface="Arial"/>
        <a:buChar char="•"/>
        <a:defRPr sz="1800" b="1" kern="1200">
          <a:solidFill>
            <a:srgbClr val="00928F"/>
          </a:solidFill>
          <a:latin typeface="+mn-lt"/>
          <a:ea typeface="+mn-ea"/>
          <a:cs typeface="+mn-cs"/>
        </a:defRPr>
      </a:lvl4pPr>
      <a:lvl5pPr marL="2057400" indent="-228600" algn="l" defTabSz="457200" rtl="0" eaLnBrk="1" latinLnBrk="0" hangingPunct="1">
        <a:spcBef>
          <a:spcPct val="20000"/>
        </a:spcBef>
        <a:buClr>
          <a:srgbClr val="78A22F"/>
        </a:buClr>
        <a:buFont typeface="Arial"/>
        <a:buChar char="•"/>
        <a:defRPr sz="1800" b="1" kern="1200">
          <a:solidFill>
            <a:srgbClr val="00928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health.gov.on.ca/en/pro/programs/publichealth/coronavirus/docs/vaccine/COVID-19_vaccine_info_sheet.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publichealthontario.ca/-/media/documents/ncov/epi/covid-19-epi-confirmed-cases-post-vaccination.pdf?la=e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medrxiv.org/content/10.1101/2021.05.15.21257017v1" TargetMode="External"/><Relationship Id="rId2" Type="http://schemas.openxmlformats.org/officeDocument/2006/relationships/hyperlink" Target="https://www.bmj.com/content/373/bmj.n1087"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canada.ca/content/dam/phac-aspc/documents/services/immunization/national-advisory-committee-on-immunization-naci/naci-rapid-response-interchangeability-authorized-covid-19-vaccines-en.pdf"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ourworldindata.org/covid-vaccinations"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wdgpublichealth.ca/vaccin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wdgpublichealth.ca/vaccine"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dgpublichealth.ca/vaccin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nejm.org/doi/full/10.1056/NEJMoa2035389"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https://www.nejm.org/doi/full/10.1056/NEJMoa203457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ide_TitleB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190347" y="2214126"/>
            <a:ext cx="7564380" cy="1470025"/>
          </a:xfrm>
        </p:spPr>
        <p:txBody>
          <a:bodyPr>
            <a:noAutofit/>
          </a:bodyPr>
          <a:lstStyle/>
          <a:p>
            <a:pPr algn="ctr"/>
            <a:r>
              <a:rPr lang="en-CA" sz="4400"/>
              <a:t> University of Guelph Faculty and Administration Town Hall </a:t>
            </a:r>
            <a:endParaRPr lang="en-US" b="0">
              <a:solidFill>
                <a:srgbClr val="005568"/>
              </a:solidFill>
              <a:cs typeface="Arial"/>
            </a:endParaRPr>
          </a:p>
        </p:txBody>
      </p:sp>
      <p:sp>
        <p:nvSpPr>
          <p:cNvPr id="4" name="TextBox 3">
            <a:extLst>
              <a:ext uri="{FF2B5EF4-FFF2-40B4-BE49-F238E27FC236}">
                <a16:creationId xmlns:a16="http://schemas.microsoft.com/office/drawing/2014/main" id="{1029A4AE-721B-44C4-9625-AADF487AB31C}"/>
              </a:ext>
            </a:extLst>
          </p:cNvPr>
          <p:cNvSpPr txBox="1"/>
          <p:nvPr/>
        </p:nvSpPr>
        <p:spPr>
          <a:xfrm>
            <a:off x="2523281" y="3908861"/>
            <a:ext cx="6898512" cy="1477328"/>
          </a:xfrm>
          <a:prstGeom prst="rect">
            <a:avLst/>
          </a:prstGeom>
          <a:noFill/>
        </p:spPr>
        <p:txBody>
          <a:bodyPr wrap="square" lIns="91440" tIns="45720" rIns="91440" bIns="45720" rtlCol="0" anchor="t">
            <a:spAutoFit/>
          </a:bodyPr>
          <a:lstStyle/>
          <a:p>
            <a:pPr algn="ctr"/>
            <a:r>
              <a:rPr lang="en-CA">
                <a:cs typeface="Arial"/>
              </a:rPr>
              <a:t>Dr. Nicola Mercer</a:t>
            </a:r>
            <a:endParaRPr lang="en-US">
              <a:cs typeface="Arial"/>
            </a:endParaRPr>
          </a:p>
          <a:p>
            <a:pPr algn="ctr"/>
            <a:r>
              <a:rPr lang="en-CA">
                <a:cs typeface="Arial"/>
              </a:rPr>
              <a:t>Medical Officer of Health and CEO</a:t>
            </a:r>
          </a:p>
          <a:p>
            <a:pPr algn="ctr"/>
            <a:r>
              <a:rPr lang="en-CA"/>
              <a:t>Wellington-Dufferin-Guelph Public Health </a:t>
            </a:r>
            <a:endParaRPr lang="en-CA">
              <a:cs typeface="Arial"/>
            </a:endParaRPr>
          </a:p>
          <a:p>
            <a:pPr algn="ctr"/>
            <a:endParaRPr lang="en-CA"/>
          </a:p>
          <a:p>
            <a:pPr algn="ctr"/>
            <a:r>
              <a:rPr lang="en-CA"/>
              <a:t>June 3, 2021</a:t>
            </a:r>
            <a:endParaRPr lang="en-AU"/>
          </a:p>
        </p:txBody>
      </p:sp>
    </p:spTree>
    <p:extLst>
      <p:ext uri="{BB962C8B-B14F-4D97-AF65-F5344CB8AC3E}">
        <p14:creationId xmlns:p14="http://schemas.microsoft.com/office/powerpoint/2010/main" val="1090302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AE8C9-A746-48DE-A75D-F542FA19E4D5}"/>
              </a:ext>
            </a:extLst>
          </p:cNvPr>
          <p:cNvSpPr>
            <a:spLocks noGrp="1"/>
          </p:cNvSpPr>
          <p:nvPr>
            <p:ph type="title"/>
          </p:nvPr>
        </p:nvSpPr>
        <p:spPr/>
        <p:txBody>
          <a:bodyPr/>
          <a:lstStyle/>
          <a:p>
            <a:r>
              <a:rPr lang="en-CA"/>
              <a:t>What is the efficacy of the vaccines?</a:t>
            </a:r>
            <a:endParaRPr lang="en-AU"/>
          </a:p>
        </p:txBody>
      </p:sp>
      <p:graphicFrame>
        <p:nvGraphicFramePr>
          <p:cNvPr id="4" name="Table 4">
            <a:extLst>
              <a:ext uri="{FF2B5EF4-FFF2-40B4-BE49-F238E27FC236}">
                <a16:creationId xmlns:a16="http://schemas.microsoft.com/office/drawing/2014/main" id="{80438817-87CF-4F3E-AB6B-70439FE6D72F}"/>
              </a:ext>
            </a:extLst>
          </p:cNvPr>
          <p:cNvGraphicFramePr>
            <a:graphicFrameLocks noGrp="1"/>
          </p:cNvGraphicFramePr>
          <p:nvPr>
            <p:ph idx="1"/>
            <p:extLst>
              <p:ext uri="{D42A27DB-BD31-4B8C-83A1-F6EECF244321}">
                <p14:modId xmlns:p14="http://schemas.microsoft.com/office/powerpoint/2010/main" val="3876249665"/>
              </p:ext>
            </p:extLst>
          </p:nvPr>
        </p:nvGraphicFramePr>
        <p:xfrm>
          <a:off x="609441" y="2054972"/>
          <a:ext cx="6755603" cy="3048000"/>
        </p:xfrm>
        <a:graphic>
          <a:graphicData uri="http://schemas.openxmlformats.org/drawingml/2006/table">
            <a:tbl>
              <a:tblPr firstRow="1" bandRow="1">
                <a:tableStyleId>{5C22544A-7EE6-4342-B048-85BDC9FD1C3A}</a:tableStyleId>
              </a:tblPr>
              <a:tblGrid>
                <a:gridCol w="1595535">
                  <a:extLst>
                    <a:ext uri="{9D8B030D-6E8A-4147-A177-3AD203B41FA5}">
                      <a16:colId xmlns:a16="http://schemas.microsoft.com/office/drawing/2014/main" val="1817848266"/>
                    </a:ext>
                  </a:extLst>
                </a:gridCol>
                <a:gridCol w="2580034">
                  <a:extLst>
                    <a:ext uri="{9D8B030D-6E8A-4147-A177-3AD203B41FA5}">
                      <a16:colId xmlns:a16="http://schemas.microsoft.com/office/drawing/2014/main" val="1628634994"/>
                    </a:ext>
                  </a:extLst>
                </a:gridCol>
                <a:gridCol w="2580034">
                  <a:extLst>
                    <a:ext uri="{9D8B030D-6E8A-4147-A177-3AD203B41FA5}">
                      <a16:colId xmlns:a16="http://schemas.microsoft.com/office/drawing/2014/main" val="3255446685"/>
                    </a:ext>
                  </a:extLst>
                </a:gridCol>
              </a:tblGrid>
              <a:tr h="370840">
                <a:tc>
                  <a:txBody>
                    <a:bodyPr/>
                    <a:lstStyle/>
                    <a:p>
                      <a:r>
                        <a:rPr lang="en-CA"/>
                        <a:t>Vaccine</a:t>
                      </a:r>
                      <a:endParaRPr lang="en-AU"/>
                    </a:p>
                  </a:txBody>
                  <a:tcPr anchor="b"/>
                </a:tc>
                <a:tc>
                  <a:txBody>
                    <a:bodyPr/>
                    <a:lstStyle/>
                    <a:p>
                      <a:pPr algn="ctr"/>
                      <a:r>
                        <a:rPr lang="en-CA"/>
                        <a:t>Efficacy</a:t>
                      </a:r>
                      <a:br>
                        <a:rPr lang="en-CA"/>
                      </a:br>
                      <a:r>
                        <a:rPr lang="en-CA" sz="1600" b="0"/>
                        <a:t>14 days after dose 1 and before dose 2</a:t>
                      </a:r>
                      <a:endParaRPr lang="en-AU" b="0"/>
                    </a:p>
                  </a:txBody>
                  <a:tcPr anchor="b"/>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a:t>Efficacy</a:t>
                      </a:r>
                      <a:br>
                        <a:rPr lang="en-CA"/>
                      </a:br>
                      <a:r>
                        <a:rPr lang="en-AU" sz="1600" b="0" kern="1200">
                          <a:solidFill>
                            <a:schemeClr val="lt1"/>
                          </a:solidFill>
                          <a:effectLst/>
                          <a:latin typeface="+mn-lt"/>
                          <a:ea typeface="+mn-ea"/>
                          <a:cs typeface="+mn-cs"/>
                        </a:rPr>
                        <a:t>&gt; 7-14 days after dose 2 </a:t>
                      </a:r>
                      <a:endParaRPr lang="en-AU" b="0"/>
                    </a:p>
                  </a:txBody>
                  <a:tcPr anchor="b"/>
                </a:tc>
                <a:extLst>
                  <a:ext uri="{0D108BD9-81ED-4DB2-BD59-A6C34878D82A}">
                    <a16:rowId xmlns:a16="http://schemas.microsoft.com/office/drawing/2014/main" val="1376433462"/>
                  </a:ext>
                </a:extLst>
              </a:tr>
              <a:tr h="370840">
                <a:tc>
                  <a:txBody>
                    <a:bodyPr/>
                    <a:lstStyle/>
                    <a:p>
                      <a:r>
                        <a:rPr lang="en-CA"/>
                        <a:t>Pfizer-BioNTech</a:t>
                      </a:r>
                      <a:endParaRPr lang="en-AU"/>
                    </a:p>
                  </a:txBody>
                  <a:tcPr anchor="ctr"/>
                </a:tc>
                <a:tc>
                  <a:txBody>
                    <a:bodyPr/>
                    <a:lstStyle/>
                    <a:p>
                      <a:pPr algn="ctr"/>
                      <a:r>
                        <a:rPr lang="en-CA" sz="2400" b="1"/>
                        <a:t>&gt;90%</a:t>
                      </a:r>
                    </a:p>
                  </a:txBody>
                  <a:tcPr anchor="ctr"/>
                </a:tc>
                <a:tc>
                  <a:txBody>
                    <a:bodyPr/>
                    <a:lstStyle/>
                    <a:p>
                      <a:pPr marL="0" algn="ctr" defTabSz="457200" rtl="0" eaLnBrk="1" latinLnBrk="0" hangingPunct="1"/>
                      <a:r>
                        <a:rPr lang="en-CA" sz="2400" b="1" kern="1200">
                          <a:solidFill>
                            <a:schemeClr val="dk1"/>
                          </a:solidFill>
                          <a:latin typeface="+mn-lt"/>
                          <a:ea typeface="+mn-ea"/>
                          <a:cs typeface="+mn-cs"/>
                        </a:rPr>
                        <a:t>&gt;90%</a:t>
                      </a:r>
                    </a:p>
                  </a:txBody>
                  <a:tcPr anchor="ctr"/>
                </a:tc>
                <a:extLst>
                  <a:ext uri="{0D108BD9-81ED-4DB2-BD59-A6C34878D82A}">
                    <a16:rowId xmlns:a16="http://schemas.microsoft.com/office/drawing/2014/main" val="2054633715"/>
                  </a:ext>
                </a:extLst>
              </a:tr>
              <a:tr h="370840">
                <a:tc>
                  <a:txBody>
                    <a:bodyPr/>
                    <a:lstStyle/>
                    <a:p>
                      <a:r>
                        <a:rPr lang="en-CA" err="1"/>
                        <a:t>Moderna</a:t>
                      </a:r>
                      <a:endParaRPr lang="en-AU"/>
                    </a:p>
                  </a:txBody>
                  <a:tcPr anchor="ctr"/>
                </a:tc>
                <a:tc>
                  <a:txBody>
                    <a:bodyPr/>
                    <a:lstStyle/>
                    <a:p>
                      <a:pPr marL="0" algn="ctr" defTabSz="457200" rtl="0" eaLnBrk="1" latinLnBrk="0" hangingPunct="1"/>
                      <a:r>
                        <a:rPr lang="en-CA" sz="2400" b="1" kern="1200">
                          <a:solidFill>
                            <a:schemeClr val="dk1"/>
                          </a:solidFill>
                          <a:latin typeface="+mn-lt"/>
                          <a:ea typeface="+mn-ea"/>
                          <a:cs typeface="+mn-cs"/>
                        </a:rPr>
                        <a:t>&gt;90%</a:t>
                      </a:r>
                    </a:p>
                  </a:txBody>
                  <a:tcPr anchor="ctr"/>
                </a:tc>
                <a:tc>
                  <a:txBody>
                    <a:bodyPr/>
                    <a:lstStyle/>
                    <a:p>
                      <a:pPr marL="0" algn="ctr" defTabSz="457200" rtl="0" eaLnBrk="1" latinLnBrk="0" hangingPunct="1"/>
                      <a:r>
                        <a:rPr lang="en-CA" sz="2400" b="1" kern="1200">
                          <a:solidFill>
                            <a:schemeClr val="dk1"/>
                          </a:solidFill>
                          <a:latin typeface="+mn-lt"/>
                          <a:ea typeface="+mn-ea"/>
                          <a:cs typeface="+mn-cs"/>
                        </a:rPr>
                        <a:t>&gt;90%</a:t>
                      </a:r>
                    </a:p>
                  </a:txBody>
                  <a:tcPr anchor="ctr"/>
                </a:tc>
                <a:extLst>
                  <a:ext uri="{0D108BD9-81ED-4DB2-BD59-A6C34878D82A}">
                    <a16:rowId xmlns:a16="http://schemas.microsoft.com/office/drawing/2014/main" val="2641814988"/>
                  </a:ext>
                </a:extLst>
              </a:tr>
              <a:tr h="370840">
                <a:tc>
                  <a:txBody>
                    <a:bodyPr/>
                    <a:lstStyle/>
                    <a:p>
                      <a:r>
                        <a:rPr lang="en-CA"/>
                        <a:t>Oxford-AstraZeneca</a:t>
                      </a:r>
                      <a:endParaRPr lang="en-AU"/>
                    </a:p>
                  </a:txBody>
                  <a:tcPr anchor="ctr"/>
                </a:tc>
                <a:tc>
                  <a:txBody>
                    <a:bodyPr/>
                    <a:lstStyle/>
                    <a:p>
                      <a:pPr algn="ctr"/>
                      <a:r>
                        <a:rPr lang="en-CA" sz="2400" b="1" kern="1200">
                          <a:solidFill>
                            <a:schemeClr val="dk1"/>
                          </a:solidFill>
                          <a:latin typeface="+mn-lt"/>
                          <a:ea typeface="+mn-ea"/>
                          <a:cs typeface="+mn-cs"/>
                        </a:rPr>
                        <a:t>&gt;70%</a:t>
                      </a:r>
                      <a:endParaRPr lang="en-AU"/>
                    </a:p>
                  </a:txBody>
                  <a:tcPr anchor="ctr"/>
                </a:tc>
                <a:tc>
                  <a:txBody>
                    <a:bodyPr/>
                    <a:lstStyle/>
                    <a:p>
                      <a:pPr algn="ctr"/>
                      <a:r>
                        <a:rPr lang="en-CA" sz="2400" b="1" kern="1200">
                          <a:solidFill>
                            <a:schemeClr val="dk1"/>
                          </a:solidFill>
                          <a:latin typeface="+mn-lt"/>
                          <a:ea typeface="+mn-ea"/>
                          <a:cs typeface="+mn-cs"/>
                        </a:rPr>
                        <a:t>&gt;80%</a:t>
                      </a:r>
                      <a:endParaRPr lang="en-AU"/>
                    </a:p>
                  </a:txBody>
                  <a:tcPr anchor="ctr"/>
                </a:tc>
                <a:extLst>
                  <a:ext uri="{0D108BD9-81ED-4DB2-BD59-A6C34878D82A}">
                    <a16:rowId xmlns:a16="http://schemas.microsoft.com/office/drawing/2014/main" val="1013466129"/>
                  </a:ext>
                </a:extLst>
              </a:tr>
              <a:tr h="370840">
                <a:tc>
                  <a:txBody>
                    <a:bodyPr/>
                    <a:lstStyle/>
                    <a:p>
                      <a:r>
                        <a:rPr lang="en-CA"/>
                        <a:t>Janssen-J&amp;J</a:t>
                      </a:r>
                      <a:endParaRPr lang="en-AU"/>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2400" b="1" kern="1200">
                          <a:solidFill>
                            <a:schemeClr val="dk1"/>
                          </a:solidFill>
                          <a:latin typeface="+mn-lt"/>
                          <a:ea typeface="+mn-ea"/>
                          <a:cs typeface="+mn-cs"/>
                        </a:rPr>
                        <a:t>67%</a:t>
                      </a:r>
                      <a:endParaRPr lang="en-AU"/>
                    </a:p>
                  </a:txBody>
                  <a:tcPr/>
                </a:tc>
                <a:tc>
                  <a:txBody>
                    <a:bodyPr/>
                    <a:lstStyle/>
                    <a:p>
                      <a:pPr algn="ctr"/>
                      <a:r>
                        <a:rPr lang="en-CA" b="1"/>
                        <a:t>N/A </a:t>
                      </a:r>
                      <a:endParaRPr lang="en-AU"/>
                    </a:p>
                  </a:txBody>
                  <a:tcPr anchor="ctr"/>
                </a:tc>
                <a:extLst>
                  <a:ext uri="{0D108BD9-81ED-4DB2-BD59-A6C34878D82A}">
                    <a16:rowId xmlns:a16="http://schemas.microsoft.com/office/drawing/2014/main" val="1268178283"/>
                  </a:ext>
                </a:extLst>
              </a:tr>
            </a:tbl>
          </a:graphicData>
        </a:graphic>
      </p:graphicFrame>
      <p:pic>
        <p:nvPicPr>
          <p:cNvPr id="5" name="Picture 4">
            <a:extLst>
              <a:ext uri="{FF2B5EF4-FFF2-40B4-BE49-F238E27FC236}">
                <a16:creationId xmlns:a16="http://schemas.microsoft.com/office/drawing/2014/main" id="{95678F24-7A66-41AA-9506-798F62415747}"/>
              </a:ext>
            </a:extLst>
          </p:cNvPr>
          <p:cNvPicPr>
            <a:picLocks noChangeAspect="1"/>
          </p:cNvPicPr>
          <p:nvPr/>
        </p:nvPicPr>
        <p:blipFill>
          <a:blip r:embed="rId3"/>
          <a:stretch>
            <a:fillRect/>
          </a:stretch>
        </p:blipFill>
        <p:spPr>
          <a:xfrm>
            <a:off x="7669887" y="1751878"/>
            <a:ext cx="4335342" cy="3654189"/>
          </a:xfrm>
          <a:prstGeom prst="rect">
            <a:avLst/>
          </a:prstGeom>
          <a:ln>
            <a:noFill/>
          </a:ln>
          <a:effectLst>
            <a:outerShdw blurRad="292100" dist="139700" dir="2700000" algn="tl" rotWithShape="0">
              <a:srgbClr val="333333">
                <a:alpha val="65000"/>
              </a:srgbClr>
            </a:outerShdw>
          </a:effectLst>
        </p:spPr>
      </p:pic>
      <p:sp>
        <p:nvSpPr>
          <p:cNvPr id="6" name="TextBox 5">
            <a:extLst>
              <a:ext uri="{FF2B5EF4-FFF2-40B4-BE49-F238E27FC236}">
                <a16:creationId xmlns:a16="http://schemas.microsoft.com/office/drawing/2014/main" id="{F7795B36-B082-4637-A78C-D47022DB2336}"/>
              </a:ext>
            </a:extLst>
          </p:cNvPr>
          <p:cNvSpPr txBox="1"/>
          <p:nvPr/>
        </p:nvSpPr>
        <p:spPr>
          <a:xfrm>
            <a:off x="8848373" y="5585809"/>
            <a:ext cx="3139001" cy="261610"/>
          </a:xfrm>
          <a:prstGeom prst="rect">
            <a:avLst/>
          </a:prstGeom>
          <a:noFill/>
        </p:spPr>
        <p:txBody>
          <a:bodyPr wrap="none" rtlCol="0">
            <a:spAutoFit/>
          </a:bodyPr>
          <a:lstStyle/>
          <a:p>
            <a:r>
              <a:rPr lang="en-CA" sz="1100"/>
              <a:t>Image credit: New England Journal of Medicine</a:t>
            </a:r>
            <a:endParaRPr lang="en-AU" sz="1100"/>
          </a:p>
        </p:txBody>
      </p:sp>
      <p:sp>
        <p:nvSpPr>
          <p:cNvPr id="8" name="TextBox 7">
            <a:extLst>
              <a:ext uri="{FF2B5EF4-FFF2-40B4-BE49-F238E27FC236}">
                <a16:creationId xmlns:a16="http://schemas.microsoft.com/office/drawing/2014/main" id="{F19A035D-D518-4224-BBB5-D1F701927777}"/>
              </a:ext>
            </a:extLst>
          </p:cNvPr>
          <p:cNvSpPr txBox="1"/>
          <p:nvPr/>
        </p:nvSpPr>
        <p:spPr>
          <a:xfrm>
            <a:off x="48503" y="6141232"/>
            <a:ext cx="12140322" cy="938719"/>
          </a:xfrm>
          <a:prstGeom prst="rect">
            <a:avLst/>
          </a:prstGeom>
          <a:solidFill>
            <a:schemeClr val="bg1"/>
          </a:solidFill>
        </p:spPr>
        <p:txBody>
          <a:bodyPr wrap="square" rtlCol="0">
            <a:spAutoFit/>
          </a:bodyPr>
          <a:lstStyle/>
          <a:p>
            <a:r>
              <a:rPr lang="en-AU" sz="1100">
                <a:latin typeface="Arial" panose="020B0604020202020204" pitchFamily="34" charset="0"/>
              </a:rPr>
              <a:t>Source: Ministry of Health. COVID-19 Vaccine Information Sheet. Available </a:t>
            </a:r>
            <a:r>
              <a:rPr lang="en-AU" sz="1100" err="1">
                <a:latin typeface="Arial" panose="020B0604020202020204" pitchFamily="34" charset="0"/>
              </a:rPr>
              <a:t>from</a:t>
            </a:r>
            <a:r>
              <a:rPr lang="en-AU" sz="1100">
                <a:latin typeface="Arial" panose="020B0604020202020204" pitchFamily="34" charset="0"/>
              </a:rPr>
              <a:t>: </a:t>
            </a:r>
            <a:r>
              <a:rPr lang="en-AU" sz="1100">
                <a:latin typeface="Arial" panose="020B0604020202020204" pitchFamily="34" charset="0"/>
                <a:hlinkClick r:id="rId4"/>
              </a:rPr>
              <a:t>https://www.health.gov.on.ca/en/pro/programs/publichealth/coronavirus/docs/vaccine/COVID-19_vaccine_info_sheet.pdf</a:t>
            </a:r>
            <a:r>
              <a:rPr lang="en-AU" sz="1100">
                <a:latin typeface="Arial" panose="020B0604020202020204" pitchFamily="34" charset="0"/>
              </a:rPr>
              <a:t>  </a:t>
            </a:r>
            <a:endParaRPr lang="en-AU" sz="1100">
              <a:effectLst/>
              <a:latin typeface="Arial" panose="020B0604020202020204" pitchFamily="34" charset="0"/>
            </a:endParaRPr>
          </a:p>
          <a:p>
            <a:endParaRPr lang="en-AU" sz="1100">
              <a:effectLst/>
              <a:highlight>
                <a:srgbClr val="FFFF00"/>
              </a:highlight>
              <a:latin typeface="Arial" panose="020B0604020202020204" pitchFamily="34" charset="0"/>
            </a:endParaRPr>
          </a:p>
          <a:p>
            <a:endParaRPr lang="en-AU" sz="1100">
              <a:highlight>
                <a:srgbClr val="FFFF00"/>
              </a:highlight>
              <a:latin typeface="Arial" panose="020B0604020202020204" pitchFamily="34" charset="0"/>
            </a:endParaRPr>
          </a:p>
          <a:p>
            <a:endParaRPr lang="en-AU" sz="1100">
              <a:highlight>
                <a:srgbClr val="FFFF00"/>
              </a:highlight>
            </a:endParaRPr>
          </a:p>
        </p:txBody>
      </p:sp>
    </p:spTree>
    <p:extLst>
      <p:ext uri="{BB962C8B-B14F-4D97-AF65-F5344CB8AC3E}">
        <p14:creationId xmlns:p14="http://schemas.microsoft.com/office/powerpoint/2010/main" val="2745134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1903F-B0D9-40A6-A1D8-64FE12C82330}"/>
              </a:ext>
            </a:extLst>
          </p:cNvPr>
          <p:cNvSpPr>
            <a:spLocks noGrp="1"/>
          </p:cNvSpPr>
          <p:nvPr>
            <p:ph type="title"/>
          </p:nvPr>
        </p:nvSpPr>
        <p:spPr>
          <a:xfrm>
            <a:off x="219023" y="277940"/>
            <a:ext cx="11642777" cy="1143000"/>
          </a:xfrm>
        </p:spPr>
        <p:txBody>
          <a:bodyPr>
            <a:normAutofit/>
          </a:bodyPr>
          <a:lstStyle/>
          <a:p>
            <a:r>
              <a:rPr lang="en-CA"/>
              <a:t>How well have the vaccines worked in Ontario? </a:t>
            </a:r>
          </a:p>
        </p:txBody>
      </p:sp>
      <p:sp>
        <p:nvSpPr>
          <p:cNvPr id="6" name="TextBox 5">
            <a:extLst>
              <a:ext uri="{FF2B5EF4-FFF2-40B4-BE49-F238E27FC236}">
                <a16:creationId xmlns:a16="http://schemas.microsoft.com/office/drawing/2014/main" id="{B204FEC7-37E2-4019-85CC-66D1E1F276AC}"/>
              </a:ext>
            </a:extLst>
          </p:cNvPr>
          <p:cNvSpPr txBox="1"/>
          <p:nvPr/>
        </p:nvSpPr>
        <p:spPr>
          <a:xfrm>
            <a:off x="119785" y="6245666"/>
            <a:ext cx="12069040" cy="707886"/>
          </a:xfrm>
          <a:prstGeom prst="rect">
            <a:avLst/>
          </a:prstGeom>
          <a:solidFill>
            <a:schemeClr val="bg1"/>
          </a:solidFill>
        </p:spPr>
        <p:txBody>
          <a:bodyPr wrap="square" rtlCol="0">
            <a:spAutoFit/>
          </a:bodyPr>
          <a:lstStyle/>
          <a:p>
            <a:r>
              <a:rPr lang="en-CA" sz="1000"/>
              <a:t>Source: Public Health Ontario. Enhanced epidemiological summary- Confirmed cases of COVID-19 following vaccination in Ontario: December 14, 2020 to April 17, 2021. May 5, 2021. Available from: </a:t>
            </a:r>
            <a:r>
              <a:rPr lang="en-CA" sz="1000">
                <a:hlinkClick r:id="rId3"/>
              </a:rPr>
              <a:t>https://www.publichealthontario.ca/-/media/documents/ncov/epi/covid-19-epi-confirmed-cases-post-vaccination.pdf?la=en</a:t>
            </a:r>
            <a:endParaRPr lang="en-CA" sz="1000"/>
          </a:p>
          <a:p>
            <a:endParaRPr lang="en-CA" sz="1000"/>
          </a:p>
          <a:p>
            <a:r>
              <a:rPr lang="en-CA" sz="1000"/>
              <a:t> </a:t>
            </a:r>
          </a:p>
        </p:txBody>
      </p:sp>
      <p:sp>
        <p:nvSpPr>
          <p:cNvPr id="5" name="Content Placeholder 4">
            <a:extLst>
              <a:ext uri="{FF2B5EF4-FFF2-40B4-BE49-F238E27FC236}">
                <a16:creationId xmlns:a16="http://schemas.microsoft.com/office/drawing/2014/main" id="{342E6CB5-0EF9-4DF6-A6ED-8411876CFD30}"/>
              </a:ext>
            </a:extLst>
          </p:cNvPr>
          <p:cNvSpPr>
            <a:spLocks noGrp="1"/>
          </p:cNvSpPr>
          <p:nvPr>
            <p:ph idx="1"/>
          </p:nvPr>
        </p:nvSpPr>
        <p:spPr>
          <a:xfrm>
            <a:off x="342107" y="1746164"/>
            <a:ext cx="11750779" cy="2535147"/>
          </a:xfrm>
        </p:spPr>
        <p:txBody>
          <a:bodyPr>
            <a:noAutofit/>
          </a:bodyPr>
          <a:lstStyle/>
          <a:p>
            <a:pPr marL="0" indent="0">
              <a:buNone/>
            </a:pPr>
            <a:r>
              <a:rPr lang="en-CA" sz="2000"/>
              <a:t>True ‘breakthrough cases’ are rare </a:t>
            </a:r>
          </a:p>
          <a:p>
            <a:pPr marL="0" indent="0">
              <a:buNone/>
            </a:pPr>
            <a:endParaRPr lang="en-CA" sz="2000"/>
          </a:p>
          <a:p>
            <a:pPr marL="0" indent="0">
              <a:buNone/>
            </a:pPr>
            <a:r>
              <a:rPr lang="en-CA" sz="2000"/>
              <a:t>3,493,866 total participants studied: </a:t>
            </a:r>
          </a:p>
          <a:p>
            <a:r>
              <a:rPr lang="en-CA" sz="2000">
                <a:solidFill>
                  <a:schemeClr val="accent2"/>
                </a:solidFill>
              </a:rPr>
              <a:t>99.8% No COVID-19 reported </a:t>
            </a:r>
          </a:p>
          <a:p>
            <a:r>
              <a:rPr lang="en-CA" sz="2000">
                <a:solidFill>
                  <a:schemeClr val="bg2">
                    <a:lumMod val="50000"/>
                  </a:schemeClr>
                </a:solidFill>
              </a:rPr>
              <a:t>0.13% COVID-19 reported – Not yet protected (&lt;14 days after first dose) </a:t>
            </a:r>
          </a:p>
          <a:p>
            <a:r>
              <a:rPr lang="en-CA" sz="2000">
                <a:solidFill>
                  <a:srgbClr val="F28F16"/>
                </a:solidFill>
              </a:rPr>
              <a:t>0.056% COVID-19 reported – Partially vaccinated </a:t>
            </a:r>
          </a:p>
          <a:p>
            <a:r>
              <a:rPr lang="en-CA" sz="2000">
                <a:solidFill>
                  <a:srgbClr val="C00000"/>
                </a:solidFill>
              </a:rPr>
              <a:t>0.0074% COVID-19 reported – Fully vaccinated (&gt;7 days after second dose) </a:t>
            </a:r>
          </a:p>
        </p:txBody>
      </p:sp>
    </p:spTree>
    <p:extLst>
      <p:ext uri="{BB962C8B-B14F-4D97-AF65-F5344CB8AC3E}">
        <p14:creationId xmlns:p14="http://schemas.microsoft.com/office/powerpoint/2010/main" val="962277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F9BAEC8-0C23-45AF-9E97-D08861646523}"/>
              </a:ext>
            </a:extLst>
          </p:cNvPr>
          <p:cNvSpPr txBox="1">
            <a:spLocks/>
          </p:cNvSpPr>
          <p:nvPr/>
        </p:nvSpPr>
        <p:spPr>
          <a:xfrm>
            <a:off x="609441" y="416686"/>
            <a:ext cx="10969943" cy="1143000"/>
          </a:xfrm>
          <a:prstGeom prst="rect">
            <a:avLst/>
          </a:prstGeom>
        </p:spPr>
        <p:txBody>
          <a:bodyPr>
            <a:normAutofit fontScale="97500"/>
          </a:bodyPr>
          <a:lstStyle>
            <a:lvl1pPr algn="l" defTabSz="457200" rtl="0" eaLnBrk="1" latinLnBrk="0" hangingPunct="1">
              <a:spcBef>
                <a:spcPct val="0"/>
              </a:spcBef>
              <a:buNone/>
              <a:defRPr sz="4000" b="1" kern="1200">
                <a:solidFill>
                  <a:schemeClr val="tx1"/>
                </a:solidFill>
                <a:latin typeface="+mj-lt"/>
                <a:ea typeface="+mj-ea"/>
                <a:cs typeface="+mj-cs"/>
              </a:defRPr>
            </a:lvl1pPr>
          </a:lstStyle>
          <a:p>
            <a:r>
              <a:rPr lang="en-CA"/>
              <a:t>Efficacy against variants </a:t>
            </a:r>
          </a:p>
        </p:txBody>
      </p:sp>
      <p:sp>
        <p:nvSpPr>
          <p:cNvPr id="5" name="TextBox 4">
            <a:extLst>
              <a:ext uri="{FF2B5EF4-FFF2-40B4-BE49-F238E27FC236}">
                <a16:creationId xmlns:a16="http://schemas.microsoft.com/office/drawing/2014/main" id="{0E33F6A7-99E6-4B78-BA6F-B9AF62F5A26F}"/>
              </a:ext>
            </a:extLst>
          </p:cNvPr>
          <p:cNvSpPr txBox="1"/>
          <p:nvPr/>
        </p:nvSpPr>
        <p:spPr>
          <a:xfrm>
            <a:off x="781050" y="1559686"/>
            <a:ext cx="10969943" cy="4930581"/>
          </a:xfrm>
          <a:prstGeom prst="rect">
            <a:avLst/>
          </a:prstGeom>
          <a:noFill/>
        </p:spPr>
        <p:txBody>
          <a:bodyPr wrap="square" rtlCol="0">
            <a:spAutoFit/>
          </a:bodyPr>
          <a:lstStyle/>
          <a:p>
            <a:pPr>
              <a:spcBef>
                <a:spcPct val="20000"/>
              </a:spcBef>
              <a:buClr>
                <a:srgbClr val="78A22F"/>
              </a:buClr>
            </a:pPr>
            <a:r>
              <a:rPr lang="en-US" sz="2000" b="1" i="1">
                <a:solidFill>
                  <a:schemeClr val="accent4"/>
                </a:solidFill>
              </a:rPr>
              <a:t>You asked: </a:t>
            </a:r>
          </a:p>
          <a:p>
            <a:pPr marL="342900" indent="-342900">
              <a:spcBef>
                <a:spcPct val="20000"/>
              </a:spcBef>
              <a:buClr>
                <a:srgbClr val="78A22F"/>
              </a:buClr>
              <a:buFont typeface="Arial" panose="020B0604020202020204" pitchFamily="34" charset="0"/>
              <a:buChar char="•"/>
            </a:pPr>
            <a:r>
              <a:rPr lang="en-US" sz="2000" b="1" i="1">
                <a:solidFill>
                  <a:schemeClr val="accent4"/>
                </a:solidFill>
              </a:rPr>
              <a:t>“What is the possibility of new vaccine-resistant strains emerging. How quickly could they be identified?”</a:t>
            </a:r>
          </a:p>
          <a:p>
            <a:pPr marL="342900" indent="-342900">
              <a:spcBef>
                <a:spcPct val="20000"/>
              </a:spcBef>
              <a:buClr>
                <a:srgbClr val="78A22F"/>
              </a:buClr>
              <a:buFont typeface="Arial" panose="020B0604020202020204" pitchFamily="34" charset="0"/>
              <a:buChar char="•"/>
            </a:pPr>
            <a:r>
              <a:rPr lang="en-US" sz="2000" b="1" i="1">
                <a:solidFill>
                  <a:schemeClr val="accent4"/>
                </a:solidFill>
              </a:rPr>
              <a:t>“…does the AstraZeneca vaccine provide sufficient protection against the B.1.617 variant (to allow for) going to a large lecture hall with about 250 students.”</a:t>
            </a:r>
          </a:p>
          <a:p>
            <a:pPr>
              <a:spcBef>
                <a:spcPct val="20000"/>
              </a:spcBef>
              <a:buClr>
                <a:srgbClr val="78A22F"/>
              </a:buClr>
            </a:pPr>
            <a:endParaRPr lang="en-US" sz="2000" b="1">
              <a:solidFill>
                <a:srgbClr val="00928F"/>
              </a:solidFill>
            </a:endParaRPr>
          </a:p>
          <a:p>
            <a:pPr marL="342900" indent="-342900">
              <a:spcBef>
                <a:spcPct val="20000"/>
              </a:spcBef>
              <a:buClr>
                <a:srgbClr val="78A22F"/>
              </a:buClr>
              <a:buFont typeface="Arial" panose="020B0604020202020204" pitchFamily="34" charset="0"/>
              <a:buChar char="•"/>
            </a:pPr>
            <a:r>
              <a:rPr lang="en-US" sz="2000" b="1">
                <a:solidFill>
                  <a:srgbClr val="00928F"/>
                </a:solidFill>
              </a:rPr>
              <a:t>It is likely that new variants will continue to emerge as long as the virus circulates </a:t>
            </a:r>
          </a:p>
          <a:p>
            <a:pPr marL="342900" indent="-342900">
              <a:spcBef>
                <a:spcPct val="20000"/>
              </a:spcBef>
              <a:buClr>
                <a:srgbClr val="78A22F"/>
              </a:buClr>
              <a:buFont typeface="Arial" panose="020B0604020202020204" pitchFamily="34" charset="0"/>
              <a:buChar char="•"/>
            </a:pPr>
            <a:r>
              <a:rPr lang="en-US" sz="2000" b="1">
                <a:solidFill>
                  <a:srgbClr val="00928F"/>
                </a:solidFill>
              </a:rPr>
              <a:t>Recent preprint article form Bernal et al. has shown that the AZ vaccine is less effective against the B.1.617.2 variant, especially after one dose</a:t>
            </a:r>
          </a:p>
          <a:p>
            <a:pPr marL="342900" indent="-342900">
              <a:spcBef>
                <a:spcPct val="20000"/>
              </a:spcBef>
              <a:buClr>
                <a:srgbClr val="78A22F"/>
              </a:buClr>
              <a:buFont typeface="Arial" panose="020B0604020202020204" pitchFamily="34" charset="0"/>
              <a:buChar char="•"/>
            </a:pPr>
            <a:r>
              <a:rPr lang="en-US" sz="2000" b="1">
                <a:solidFill>
                  <a:srgbClr val="00928F"/>
                </a:solidFill>
              </a:rPr>
              <a:t>Current evidence seems to indicate that there will always be some risk of transmission, regardless of the specific variant </a:t>
            </a:r>
          </a:p>
          <a:p>
            <a:pPr marL="342900" indent="-342900">
              <a:spcBef>
                <a:spcPct val="20000"/>
              </a:spcBef>
              <a:buClr>
                <a:srgbClr val="78A22F"/>
              </a:buClr>
              <a:buFont typeface="Arial" panose="020B0604020202020204" pitchFamily="34" charset="0"/>
              <a:buChar char="•"/>
            </a:pPr>
            <a:r>
              <a:rPr lang="en-US" sz="2000" b="1">
                <a:solidFill>
                  <a:srgbClr val="00928F"/>
                </a:solidFill>
              </a:rPr>
              <a:t>However, there are steps that can be taken to reduce the risk of transmission (e.g., masking, maintaining distance from students) </a:t>
            </a:r>
          </a:p>
          <a:p>
            <a:pPr>
              <a:spcBef>
                <a:spcPct val="20000"/>
              </a:spcBef>
              <a:buClr>
                <a:srgbClr val="78A22F"/>
              </a:buClr>
            </a:pPr>
            <a:endParaRPr lang="en-US" sz="2200" b="1">
              <a:solidFill>
                <a:srgbClr val="00928F"/>
              </a:solidFill>
            </a:endParaRPr>
          </a:p>
        </p:txBody>
      </p:sp>
      <p:sp>
        <p:nvSpPr>
          <p:cNvPr id="6" name="TextBox 5">
            <a:extLst>
              <a:ext uri="{FF2B5EF4-FFF2-40B4-BE49-F238E27FC236}">
                <a16:creationId xmlns:a16="http://schemas.microsoft.com/office/drawing/2014/main" id="{FA251856-3CD4-456C-9815-462F894669F6}"/>
              </a:ext>
            </a:extLst>
          </p:cNvPr>
          <p:cNvSpPr txBox="1"/>
          <p:nvPr/>
        </p:nvSpPr>
        <p:spPr>
          <a:xfrm>
            <a:off x="-1" y="6217468"/>
            <a:ext cx="12188825" cy="707886"/>
          </a:xfrm>
          <a:prstGeom prst="rect">
            <a:avLst/>
          </a:prstGeom>
          <a:solidFill>
            <a:schemeClr val="bg1"/>
          </a:solidFill>
        </p:spPr>
        <p:txBody>
          <a:bodyPr wrap="square" rtlCol="0">
            <a:spAutoFit/>
          </a:bodyPr>
          <a:lstStyle/>
          <a:p>
            <a:pPr marL="685800" indent="-228600">
              <a:buAutoNum type="arabicPeriod"/>
            </a:pPr>
            <a:r>
              <a:rPr lang="en-US" sz="1000">
                <a:effectLst/>
                <a:ea typeface="Times New Roman" panose="02020603050405020304" pitchFamily="18" charset="0"/>
              </a:rPr>
              <a:t>Bernal JL, Andrews N, Gower C, et al. Effectiveness of COVID-19 vaccines against the B.1.617.2 variant. Public Health England preprint, May 2021</a:t>
            </a:r>
          </a:p>
          <a:p>
            <a:pPr marL="800100" indent="-342900">
              <a:buAutoNum type="arabicPeriod"/>
            </a:pPr>
            <a:endParaRPr lang="en-US" sz="1000"/>
          </a:p>
          <a:p>
            <a:pPr marL="800100" indent="-342900">
              <a:buAutoNum type="arabicPeriod"/>
            </a:pPr>
            <a:endParaRPr lang="en-US" sz="1000"/>
          </a:p>
          <a:p>
            <a:pPr marL="800100" indent="-342900">
              <a:buAutoNum type="arabicPeriod"/>
            </a:pPr>
            <a:endParaRPr lang="en-US" sz="1000"/>
          </a:p>
        </p:txBody>
      </p:sp>
    </p:spTree>
    <p:extLst>
      <p:ext uri="{BB962C8B-B14F-4D97-AF65-F5344CB8AC3E}">
        <p14:creationId xmlns:p14="http://schemas.microsoft.com/office/powerpoint/2010/main" val="2360580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B5149-B6F1-461D-8F32-485BC17CCC3A}"/>
              </a:ext>
            </a:extLst>
          </p:cNvPr>
          <p:cNvSpPr>
            <a:spLocks noGrp="1"/>
          </p:cNvSpPr>
          <p:nvPr>
            <p:ph type="title"/>
          </p:nvPr>
        </p:nvSpPr>
        <p:spPr>
          <a:xfrm>
            <a:off x="609440" y="2039424"/>
            <a:ext cx="10969943" cy="1143000"/>
          </a:xfrm>
        </p:spPr>
        <p:txBody>
          <a:bodyPr>
            <a:normAutofit fontScale="90000"/>
          </a:bodyPr>
          <a:lstStyle/>
          <a:p>
            <a:r>
              <a:rPr lang="en-CA"/>
              <a:t>Your questions: </a:t>
            </a:r>
            <a:br>
              <a:rPr lang="en-CA"/>
            </a:br>
            <a:r>
              <a:rPr lang="en-CA"/>
              <a:t>Vaccine availability  </a:t>
            </a:r>
          </a:p>
        </p:txBody>
      </p:sp>
    </p:spTree>
    <p:extLst>
      <p:ext uri="{BB962C8B-B14F-4D97-AF65-F5344CB8AC3E}">
        <p14:creationId xmlns:p14="http://schemas.microsoft.com/office/powerpoint/2010/main" val="1933532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F9BAEC8-0C23-45AF-9E97-D08861646523}"/>
              </a:ext>
            </a:extLst>
          </p:cNvPr>
          <p:cNvSpPr txBox="1">
            <a:spLocks/>
          </p:cNvSpPr>
          <p:nvPr/>
        </p:nvSpPr>
        <p:spPr>
          <a:xfrm>
            <a:off x="609441" y="416686"/>
            <a:ext cx="10969943" cy="1143000"/>
          </a:xfrm>
          <a:prstGeom prst="rect">
            <a:avLst/>
          </a:prstGeom>
        </p:spPr>
        <p:txBody>
          <a:bodyPr>
            <a:normAutofit fontScale="97500"/>
          </a:bodyPr>
          <a:lstStyle>
            <a:lvl1pPr algn="l" defTabSz="457200" rtl="0" eaLnBrk="1" latinLnBrk="0" hangingPunct="1">
              <a:spcBef>
                <a:spcPct val="0"/>
              </a:spcBef>
              <a:buNone/>
              <a:defRPr sz="4000" b="1" kern="1200">
                <a:solidFill>
                  <a:schemeClr val="tx1"/>
                </a:solidFill>
                <a:latin typeface="+mj-lt"/>
                <a:ea typeface="+mj-ea"/>
                <a:cs typeface="+mj-cs"/>
              </a:defRPr>
            </a:lvl1pPr>
          </a:lstStyle>
          <a:p>
            <a:r>
              <a:rPr lang="en-CA"/>
              <a:t>Expected Vaccine Shipments for WDG</a:t>
            </a:r>
          </a:p>
        </p:txBody>
      </p:sp>
      <p:graphicFrame>
        <p:nvGraphicFramePr>
          <p:cNvPr id="2" name="Table 2">
            <a:extLst>
              <a:ext uri="{FF2B5EF4-FFF2-40B4-BE49-F238E27FC236}">
                <a16:creationId xmlns:a16="http://schemas.microsoft.com/office/drawing/2014/main" id="{7A568257-6773-4466-97C7-FC3AFA9447D7}"/>
              </a:ext>
            </a:extLst>
          </p:cNvPr>
          <p:cNvGraphicFramePr>
            <a:graphicFrameLocks noGrp="1"/>
          </p:cNvGraphicFramePr>
          <p:nvPr>
            <p:extLst>
              <p:ext uri="{D42A27DB-BD31-4B8C-83A1-F6EECF244321}">
                <p14:modId xmlns:p14="http://schemas.microsoft.com/office/powerpoint/2010/main" val="3277501309"/>
              </p:ext>
            </p:extLst>
          </p:nvPr>
        </p:nvGraphicFramePr>
        <p:xfrm>
          <a:off x="609440" y="1695352"/>
          <a:ext cx="2767744" cy="2595880"/>
        </p:xfrm>
        <a:graphic>
          <a:graphicData uri="http://schemas.openxmlformats.org/drawingml/2006/table">
            <a:tbl>
              <a:tblPr firstRow="1" bandRow="1">
                <a:tableStyleId>{5C22544A-7EE6-4342-B048-85BDC9FD1C3A}</a:tableStyleId>
              </a:tblPr>
              <a:tblGrid>
                <a:gridCol w="1304704">
                  <a:extLst>
                    <a:ext uri="{9D8B030D-6E8A-4147-A177-3AD203B41FA5}">
                      <a16:colId xmlns:a16="http://schemas.microsoft.com/office/drawing/2014/main" val="1697850181"/>
                    </a:ext>
                  </a:extLst>
                </a:gridCol>
                <a:gridCol w="1463040">
                  <a:extLst>
                    <a:ext uri="{9D8B030D-6E8A-4147-A177-3AD203B41FA5}">
                      <a16:colId xmlns:a16="http://schemas.microsoft.com/office/drawing/2014/main" val="2665727071"/>
                    </a:ext>
                  </a:extLst>
                </a:gridCol>
              </a:tblGrid>
              <a:tr h="370840">
                <a:tc>
                  <a:txBody>
                    <a:bodyPr/>
                    <a:lstStyle/>
                    <a:p>
                      <a:r>
                        <a:rPr lang="en-CA"/>
                        <a:t>Week </a:t>
                      </a:r>
                    </a:p>
                  </a:txBody>
                  <a:tcPr/>
                </a:tc>
                <a:tc>
                  <a:txBody>
                    <a:bodyPr/>
                    <a:lstStyle/>
                    <a:p>
                      <a:r>
                        <a:rPr lang="en-CA"/>
                        <a:t>Pfizer</a:t>
                      </a:r>
                    </a:p>
                  </a:txBody>
                  <a:tcPr/>
                </a:tc>
                <a:extLst>
                  <a:ext uri="{0D108BD9-81ED-4DB2-BD59-A6C34878D82A}">
                    <a16:rowId xmlns:a16="http://schemas.microsoft.com/office/drawing/2014/main" val="192550755"/>
                  </a:ext>
                </a:extLst>
              </a:tr>
              <a:tr h="370840">
                <a:tc>
                  <a:txBody>
                    <a:bodyPr/>
                    <a:lstStyle/>
                    <a:p>
                      <a:r>
                        <a:rPr lang="en-CA"/>
                        <a:t>May 31</a:t>
                      </a:r>
                    </a:p>
                  </a:txBody>
                  <a:tcPr/>
                </a:tc>
                <a:tc>
                  <a:txBody>
                    <a:bodyPr/>
                    <a:lstStyle/>
                    <a:p>
                      <a:r>
                        <a:rPr lang="en-CA"/>
                        <a:t>17,550</a:t>
                      </a:r>
                    </a:p>
                  </a:txBody>
                  <a:tcPr/>
                </a:tc>
                <a:extLst>
                  <a:ext uri="{0D108BD9-81ED-4DB2-BD59-A6C34878D82A}">
                    <a16:rowId xmlns:a16="http://schemas.microsoft.com/office/drawing/2014/main" val="1201525422"/>
                  </a:ext>
                </a:extLst>
              </a:tr>
              <a:tr h="370840">
                <a:tc>
                  <a:txBody>
                    <a:bodyPr/>
                    <a:lstStyle/>
                    <a:p>
                      <a:r>
                        <a:rPr lang="en-CA"/>
                        <a:t>June 7</a:t>
                      </a:r>
                    </a:p>
                  </a:txBody>
                  <a:tcPr/>
                </a:tc>
                <a:tc>
                  <a:txBody>
                    <a:bodyPr/>
                    <a:lstStyle/>
                    <a:p>
                      <a:r>
                        <a:rPr lang="en-CA"/>
                        <a:t>15,210</a:t>
                      </a:r>
                    </a:p>
                  </a:txBody>
                  <a:tcPr/>
                </a:tc>
                <a:extLst>
                  <a:ext uri="{0D108BD9-81ED-4DB2-BD59-A6C34878D82A}">
                    <a16:rowId xmlns:a16="http://schemas.microsoft.com/office/drawing/2014/main" val="3045501235"/>
                  </a:ext>
                </a:extLst>
              </a:tr>
              <a:tr h="370840">
                <a:tc>
                  <a:txBody>
                    <a:bodyPr/>
                    <a:lstStyle/>
                    <a:p>
                      <a:r>
                        <a:rPr lang="en-CA"/>
                        <a:t>June 14</a:t>
                      </a:r>
                    </a:p>
                  </a:txBody>
                  <a:tcPr/>
                </a:tc>
                <a:tc>
                  <a:txBody>
                    <a:bodyPr/>
                    <a:lstStyle/>
                    <a:p>
                      <a:r>
                        <a:rPr lang="en-CA"/>
                        <a:t>15,210 </a:t>
                      </a:r>
                    </a:p>
                  </a:txBody>
                  <a:tcPr/>
                </a:tc>
                <a:extLst>
                  <a:ext uri="{0D108BD9-81ED-4DB2-BD59-A6C34878D82A}">
                    <a16:rowId xmlns:a16="http://schemas.microsoft.com/office/drawing/2014/main" val="3962271302"/>
                  </a:ext>
                </a:extLst>
              </a:tr>
              <a:tr h="370840">
                <a:tc>
                  <a:txBody>
                    <a:bodyPr/>
                    <a:lstStyle/>
                    <a:p>
                      <a:r>
                        <a:rPr lang="en-CA"/>
                        <a:t>June 21</a:t>
                      </a:r>
                    </a:p>
                  </a:txBody>
                  <a:tcPr/>
                </a:tc>
                <a:tc>
                  <a:txBody>
                    <a:bodyPr/>
                    <a:lstStyle/>
                    <a:p>
                      <a:r>
                        <a:rPr lang="en-CA"/>
                        <a:t>15,210</a:t>
                      </a:r>
                    </a:p>
                  </a:txBody>
                  <a:tcPr/>
                </a:tc>
                <a:extLst>
                  <a:ext uri="{0D108BD9-81ED-4DB2-BD59-A6C34878D82A}">
                    <a16:rowId xmlns:a16="http://schemas.microsoft.com/office/drawing/2014/main" val="2349422889"/>
                  </a:ext>
                </a:extLst>
              </a:tr>
              <a:tr h="370840">
                <a:tc>
                  <a:txBody>
                    <a:bodyPr/>
                    <a:lstStyle/>
                    <a:p>
                      <a:r>
                        <a:rPr lang="en-CA"/>
                        <a:t>June 28*</a:t>
                      </a:r>
                    </a:p>
                  </a:txBody>
                  <a:tcPr/>
                </a:tc>
                <a:tc>
                  <a:txBody>
                    <a:bodyPr/>
                    <a:lstStyle/>
                    <a:p>
                      <a:r>
                        <a:rPr lang="en-CA"/>
                        <a:t>15,210</a:t>
                      </a:r>
                    </a:p>
                  </a:txBody>
                  <a:tcPr/>
                </a:tc>
                <a:extLst>
                  <a:ext uri="{0D108BD9-81ED-4DB2-BD59-A6C34878D82A}">
                    <a16:rowId xmlns:a16="http://schemas.microsoft.com/office/drawing/2014/main" val="1704463295"/>
                  </a:ext>
                </a:extLst>
              </a:tr>
              <a:tr h="370840">
                <a:tc>
                  <a:txBody>
                    <a:bodyPr/>
                    <a:lstStyle/>
                    <a:p>
                      <a:r>
                        <a:rPr lang="en-CA"/>
                        <a:t>July 5*</a:t>
                      </a:r>
                    </a:p>
                  </a:txBody>
                  <a:tcPr/>
                </a:tc>
                <a:tc>
                  <a:txBody>
                    <a:bodyPr/>
                    <a:lstStyle/>
                    <a:p>
                      <a:r>
                        <a:rPr lang="en-CA"/>
                        <a:t>14,040</a:t>
                      </a:r>
                    </a:p>
                  </a:txBody>
                  <a:tcPr/>
                </a:tc>
                <a:extLst>
                  <a:ext uri="{0D108BD9-81ED-4DB2-BD59-A6C34878D82A}">
                    <a16:rowId xmlns:a16="http://schemas.microsoft.com/office/drawing/2014/main" val="1188170080"/>
                  </a:ext>
                </a:extLst>
              </a:tr>
            </a:tbl>
          </a:graphicData>
        </a:graphic>
      </p:graphicFrame>
      <p:sp>
        <p:nvSpPr>
          <p:cNvPr id="3" name="TextBox 2">
            <a:extLst>
              <a:ext uri="{FF2B5EF4-FFF2-40B4-BE49-F238E27FC236}">
                <a16:creationId xmlns:a16="http://schemas.microsoft.com/office/drawing/2014/main" id="{F45D2D81-A5CF-4615-A89F-7EA6D2C03D49}"/>
              </a:ext>
            </a:extLst>
          </p:cNvPr>
          <p:cNvSpPr txBox="1"/>
          <p:nvPr/>
        </p:nvSpPr>
        <p:spPr>
          <a:xfrm>
            <a:off x="609441" y="4426899"/>
            <a:ext cx="7961536" cy="1477328"/>
          </a:xfrm>
          <a:prstGeom prst="rect">
            <a:avLst/>
          </a:prstGeom>
          <a:noFill/>
        </p:spPr>
        <p:txBody>
          <a:bodyPr wrap="square" rtlCol="0">
            <a:spAutoFit/>
          </a:bodyPr>
          <a:lstStyle/>
          <a:p>
            <a:r>
              <a:rPr lang="en-CA"/>
              <a:t>*Planned dose allocation; not yet confirmed</a:t>
            </a:r>
          </a:p>
          <a:p>
            <a:r>
              <a:rPr lang="en-CA"/>
              <a:t> </a:t>
            </a:r>
          </a:p>
          <a:p>
            <a:r>
              <a:rPr lang="en-CA"/>
              <a:t>Note: Additional doses of Pfizer are being distributed to local pharmacies. For example, for the week of May 31, WDG pharmacies were allocated an additional 3,120 doses</a:t>
            </a:r>
          </a:p>
        </p:txBody>
      </p:sp>
    </p:spTree>
    <p:extLst>
      <p:ext uri="{BB962C8B-B14F-4D97-AF65-F5344CB8AC3E}">
        <p14:creationId xmlns:p14="http://schemas.microsoft.com/office/powerpoint/2010/main" val="1178228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F9BAEC8-0C23-45AF-9E97-D08861646523}"/>
              </a:ext>
            </a:extLst>
          </p:cNvPr>
          <p:cNvSpPr txBox="1">
            <a:spLocks/>
          </p:cNvSpPr>
          <p:nvPr/>
        </p:nvSpPr>
        <p:spPr>
          <a:xfrm>
            <a:off x="609441" y="416686"/>
            <a:ext cx="10969943" cy="1143000"/>
          </a:xfrm>
          <a:prstGeom prst="rect">
            <a:avLst/>
          </a:prstGeom>
        </p:spPr>
        <p:txBody>
          <a:bodyPr>
            <a:normAutofit fontScale="97500"/>
          </a:bodyPr>
          <a:lstStyle>
            <a:lvl1pPr algn="l" defTabSz="457200" rtl="0" eaLnBrk="1" latinLnBrk="0" hangingPunct="1">
              <a:spcBef>
                <a:spcPct val="0"/>
              </a:spcBef>
              <a:buNone/>
              <a:defRPr sz="4000" b="1" kern="1200">
                <a:solidFill>
                  <a:schemeClr val="tx1"/>
                </a:solidFill>
                <a:latin typeface="+mj-lt"/>
                <a:ea typeface="+mj-ea"/>
                <a:cs typeface="+mj-cs"/>
              </a:defRPr>
            </a:lvl1pPr>
          </a:lstStyle>
          <a:p>
            <a:r>
              <a:rPr lang="en-CA"/>
              <a:t>Expected Vaccine Shipments for WDG </a:t>
            </a:r>
          </a:p>
        </p:txBody>
      </p:sp>
      <p:sp>
        <p:nvSpPr>
          <p:cNvPr id="5" name="TextBox 4">
            <a:extLst>
              <a:ext uri="{FF2B5EF4-FFF2-40B4-BE49-F238E27FC236}">
                <a16:creationId xmlns:a16="http://schemas.microsoft.com/office/drawing/2014/main" id="{0E33F6A7-99E6-4B78-BA6F-B9AF62F5A26F}"/>
              </a:ext>
            </a:extLst>
          </p:cNvPr>
          <p:cNvSpPr txBox="1"/>
          <p:nvPr/>
        </p:nvSpPr>
        <p:spPr>
          <a:xfrm>
            <a:off x="609441" y="1675712"/>
            <a:ext cx="10969943" cy="4290405"/>
          </a:xfrm>
          <a:prstGeom prst="rect">
            <a:avLst/>
          </a:prstGeom>
          <a:solidFill>
            <a:schemeClr val="bg1"/>
          </a:solidFill>
        </p:spPr>
        <p:txBody>
          <a:bodyPr wrap="square" rtlCol="0">
            <a:spAutoFit/>
          </a:bodyPr>
          <a:lstStyle/>
          <a:p>
            <a:pPr>
              <a:spcBef>
                <a:spcPct val="20000"/>
              </a:spcBef>
              <a:buClr>
                <a:srgbClr val="78A22F"/>
              </a:buClr>
            </a:pPr>
            <a:r>
              <a:rPr lang="en-US" sz="2200" b="1" dirty="0">
                <a:solidFill>
                  <a:srgbClr val="00928F"/>
                </a:solidFill>
              </a:rPr>
              <a:t>Moderna: </a:t>
            </a:r>
          </a:p>
          <a:p>
            <a:pPr marL="342900" indent="-342900">
              <a:spcBef>
                <a:spcPct val="20000"/>
              </a:spcBef>
              <a:buClr>
                <a:srgbClr val="78A22F"/>
              </a:buClr>
              <a:buFont typeface="Arial" panose="020B0604020202020204" pitchFamily="34" charset="0"/>
              <a:buChar char="•"/>
            </a:pPr>
            <a:r>
              <a:rPr lang="en-US" sz="2200" b="1" dirty="0">
                <a:solidFill>
                  <a:srgbClr val="00928F"/>
                </a:solidFill>
              </a:rPr>
              <a:t>Early June: 155,600 doses across </a:t>
            </a:r>
            <a:r>
              <a:rPr lang="en-US" sz="2200" b="1" u="sng" dirty="0">
                <a:solidFill>
                  <a:srgbClr val="00928F"/>
                </a:solidFill>
              </a:rPr>
              <a:t>all Ontario PHU regions </a:t>
            </a:r>
            <a:r>
              <a:rPr lang="en-US" sz="2200" b="1" dirty="0">
                <a:solidFill>
                  <a:srgbClr val="00928F"/>
                </a:solidFill>
              </a:rPr>
              <a:t>(including public health units, pharmacy and primary care offices). More information about local allocation is expected soon</a:t>
            </a:r>
          </a:p>
          <a:p>
            <a:pPr>
              <a:spcBef>
                <a:spcPct val="20000"/>
              </a:spcBef>
              <a:buClr>
                <a:srgbClr val="78A22F"/>
              </a:buClr>
            </a:pPr>
            <a:endParaRPr lang="en-US" sz="2200" b="1" dirty="0">
              <a:solidFill>
                <a:srgbClr val="00928F"/>
              </a:solidFill>
            </a:endParaRPr>
          </a:p>
          <a:p>
            <a:pPr>
              <a:spcBef>
                <a:spcPct val="20000"/>
              </a:spcBef>
              <a:buClr>
                <a:srgbClr val="78A22F"/>
              </a:buClr>
            </a:pPr>
            <a:r>
              <a:rPr lang="en-US" sz="2200" b="1" dirty="0">
                <a:solidFill>
                  <a:srgbClr val="00928F"/>
                </a:solidFill>
              </a:rPr>
              <a:t>AstraZeneca: </a:t>
            </a:r>
          </a:p>
          <a:p>
            <a:pPr marL="342900" indent="-342900">
              <a:spcBef>
                <a:spcPct val="20000"/>
              </a:spcBef>
              <a:buClr>
                <a:srgbClr val="78A22F"/>
              </a:buClr>
              <a:buFont typeface="Arial" panose="020B0604020202020204" pitchFamily="34" charset="0"/>
              <a:buChar char="•"/>
            </a:pPr>
            <a:r>
              <a:rPr lang="en-CA" sz="2200" b="1" dirty="0">
                <a:solidFill>
                  <a:srgbClr val="00928F"/>
                </a:solidFill>
              </a:rPr>
              <a:t>There is a pause on first doses of this vaccine</a:t>
            </a:r>
          </a:p>
          <a:p>
            <a:pPr marL="342900" indent="-342900">
              <a:spcBef>
                <a:spcPct val="20000"/>
              </a:spcBef>
              <a:buClr>
                <a:srgbClr val="78A22F"/>
              </a:buClr>
              <a:buFont typeface="Arial" panose="020B0604020202020204" pitchFamily="34" charset="0"/>
              <a:buChar char="•"/>
            </a:pPr>
            <a:r>
              <a:rPr lang="en-CA" sz="2200" b="1" dirty="0">
                <a:solidFill>
                  <a:srgbClr val="00928F"/>
                </a:solidFill>
              </a:rPr>
              <a:t>22,918 first doses have been distributed in WDG </a:t>
            </a:r>
          </a:p>
          <a:p>
            <a:pPr marL="342900" indent="-342900">
              <a:spcBef>
                <a:spcPct val="20000"/>
              </a:spcBef>
              <a:buClr>
                <a:srgbClr val="78A22F"/>
              </a:buClr>
              <a:buFont typeface="Arial" panose="020B0604020202020204" pitchFamily="34" charset="0"/>
              <a:buChar char="•"/>
            </a:pPr>
            <a:r>
              <a:rPr lang="en-CA" sz="2200" b="1" dirty="0">
                <a:solidFill>
                  <a:srgbClr val="00928F"/>
                </a:solidFill>
              </a:rPr>
              <a:t>Dose shipments are expected to match original distribution of dose one for our area</a:t>
            </a:r>
          </a:p>
          <a:p>
            <a:pPr marL="342900" indent="-342900">
              <a:spcBef>
                <a:spcPct val="20000"/>
              </a:spcBef>
              <a:buClr>
                <a:srgbClr val="78A22F"/>
              </a:buClr>
              <a:buFont typeface="Arial" panose="020B0604020202020204" pitchFamily="34" charset="0"/>
              <a:buChar char="•"/>
            </a:pPr>
            <a:endParaRPr lang="en-CA" sz="2200" b="1" dirty="0">
              <a:solidFill>
                <a:srgbClr val="00928F"/>
              </a:solidFill>
            </a:endParaRPr>
          </a:p>
        </p:txBody>
      </p:sp>
    </p:spTree>
    <p:extLst>
      <p:ext uri="{BB962C8B-B14F-4D97-AF65-F5344CB8AC3E}">
        <p14:creationId xmlns:p14="http://schemas.microsoft.com/office/powerpoint/2010/main" val="3935194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F9BAEC8-0C23-45AF-9E97-D08861646523}"/>
              </a:ext>
            </a:extLst>
          </p:cNvPr>
          <p:cNvSpPr txBox="1">
            <a:spLocks/>
          </p:cNvSpPr>
          <p:nvPr/>
        </p:nvSpPr>
        <p:spPr>
          <a:xfrm>
            <a:off x="609441" y="416686"/>
            <a:ext cx="10969943" cy="1143000"/>
          </a:xfrm>
          <a:prstGeom prst="rect">
            <a:avLst/>
          </a:prstGeom>
        </p:spPr>
        <p:txBody>
          <a:bodyPr>
            <a:normAutofit fontScale="97500"/>
          </a:bodyPr>
          <a:lstStyle>
            <a:lvl1pPr algn="l" defTabSz="457200" rtl="0" eaLnBrk="1" latinLnBrk="0" hangingPunct="1">
              <a:spcBef>
                <a:spcPct val="0"/>
              </a:spcBef>
              <a:buNone/>
              <a:defRPr sz="4000" b="1" kern="1200">
                <a:solidFill>
                  <a:schemeClr val="tx1"/>
                </a:solidFill>
                <a:latin typeface="+mj-lt"/>
                <a:ea typeface="+mj-ea"/>
                <a:cs typeface="+mj-cs"/>
              </a:defRPr>
            </a:lvl1pPr>
          </a:lstStyle>
          <a:p>
            <a:r>
              <a:rPr lang="en-CA"/>
              <a:t>Vaccine availability in WDG</a:t>
            </a:r>
          </a:p>
        </p:txBody>
      </p:sp>
      <p:sp>
        <p:nvSpPr>
          <p:cNvPr id="5" name="TextBox 4">
            <a:extLst>
              <a:ext uri="{FF2B5EF4-FFF2-40B4-BE49-F238E27FC236}">
                <a16:creationId xmlns:a16="http://schemas.microsoft.com/office/drawing/2014/main" id="{0E33F6A7-99E6-4B78-BA6F-B9AF62F5A26F}"/>
              </a:ext>
            </a:extLst>
          </p:cNvPr>
          <p:cNvSpPr txBox="1"/>
          <p:nvPr/>
        </p:nvSpPr>
        <p:spPr>
          <a:xfrm>
            <a:off x="703777" y="1496634"/>
            <a:ext cx="10969943" cy="4561249"/>
          </a:xfrm>
          <a:prstGeom prst="rect">
            <a:avLst/>
          </a:prstGeom>
          <a:noFill/>
        </p:spPr>
        <p:txBody>
          <a:bodyPr wrap="square" rtlCol="0">
            <a:spAutoFit/>
          </a:bodyPr>
          <a:lstStyle/>
          <a:p>
            <a:pPr>
              <a:spcBef>
                <a:spcPct val="20000"/>
              </a:spcBef>
              <a:buClr>
                <a:srgbClr val="78A22F"/>
              </a:buClr>
            </a:pPr>
            <a:r>
              <a:rPr lang="en-US" sz="2000" b="1" i="1">
                <a:solidFill>
                  <a:schemeClr val="accent4"/>
                </a:solidFill>
              </a:rPr>
              <a:t>You asked: </a:t>
            </a:r>
          </a:p>
          <a:p>
            <a:pPr marL="342900" indent="-342900">
              <a:spcBef>
                <a:spcPct val="20000"/>
              </a:spcBef>
              <a:buClr>
                <a:srgbClr val="78A22F"/>
              </a:buClr>
              <a:buFont typeface="Arial" panose="020B0604020202020204" pitchFamily="34" charset="0"/>
              <a:buChar char="•"/>
            </a:pPr>
            <a:r>
              <a:rPr lang="en-US" sz="2000" b="1" i="1">
                <a:solidFill>
                  <a:schemeClr val="accent4"/>
                </a:solidFill>
              </a:rPr>
              <a:t>“No one knows when people will receive their second dose.” </a:t>
            </a:r>
          </a:p>
          <a:p>
            <a:pPr marL="342900" indent="-342900">
              <a:spcBef>
                <a:spcPct val="20000"/>
              </a:spcBef>
              <a:buClr>
                <a:srgbClr val="78A22F"/>
              </a:buClr>
              <a:buFont typeface="Arial" panose="020B0604020202020204" pitchFamily="34" charset="0"/>
              <a:buChar char="•"/>
            </a:pPr>
            <a:r>
              <a:rPr lang="en-US" sz="2000" b="1" i="1">
                <a:solidFill>
                  <a:schemeClr val="accent4"/>
                </a:solidFill>
              </a:rPr>
              <a:t>“…will there be enough vaccines for second doses. Will there be enough health staff to administer first doses to teenagers and second doses to others in a timely fashion?”</a:t>
            </a:r>
          </a:p>
          <a:p>
            <a:pPr marL="342900" indent="-342900">
              <a:spcBef>
                <a:spcPct val="20000"/>
              </a:spcBef>
              <a:buClr>
                <a:srgbClr val="78A22F"/>
              </a:buClr>
              <a:buFont typeface="Arial" panose="020B0604020202020204" pitchFamily="34" charset="0"/>
              <a:buChar char="•"/>
            </a:pPr>
            <a:endParaRPr lang="en-US" sz="2000" b="1">
              <a:solidFill>
                <a:srgbClr val="00928F"/>
              </a:solidFill>
            </a:endParaRPr>
          </a:p>
          <a:p>
            <a:pPr marL="342900" indent="-342900">
              <a:spcBef>
                <a:spcPct val="20000"/>
              </a:spcBef>
              <a:buClr>
                <a:srgbClr val="78A22F"/>
              </a:buClr>
              <a:buFont typeface="Arial" panose="020B0604020202020204" pitchFamily="34" charset="0"/>
              <a:buChar char="•"/>
            </a:pPr>
            <a:r>
              <a:rPr lang="en-US" sz="2000" b="1">
                <a:solidFill>
                  <a:srgbClr val="00928F"/>
                </a:solidFill>
              </a:rPr>
              <a:t>The Federal government projects that there will be enough COVID-19 vaccines coming into the country to offer every eligible and willing Canadian their first shot by this summer, and enough doses for everyone to be fully vaccinated by September</a:t>
            </a:r>
          </a:p>
          <a:p>
            <a:pPr marL="342900" indent="-342900">
              <a:spcBef>
                <a:spcPct val="20000"/>
              </a:spcBef>
              <a:buClr>
                <a:srgbClr val="78A22F"/>
              </a:buClr>
              <a:buFont typeface="Arial" panose="020B0604020202020204" pitchFamily="34" charset="0"/>
              <a:buChar char="•"/>
            </a:pPr>
            <a:r>
              <a:rPr lang="en-US" sz="2000" b="1">
                <a:solidFill>
                  <a:srgbClr val="00928F"/>
                </a:solidFill>
              </a:rPr>
              <a:t>The Provincial government has echoed these comments, calling for a “two-dose summer</a:t>
            </a:r>
            <a:r>
              <a:rPr lang="en-US" sz="2000" b="1" dirty="0">
                <a:solidFill>
                  <a:srgbClr val="00928F"/>
                </a:solidFill>
              </a:rPr>
              <a:t>”</a:t>
            </a:r>
            <a:endParaRPr lang="en-US" sz="2000" b="1">
              <a:solidFill>
                <a:srgbClr val="00928F"/>
              </a:solidFill>
            </a:endParaRPr>
          </a:p>
          <a:p>
            <a:pPr marL="342900" indent="-342900">
              <a:spcBef>
                <a:spcPct val="20000"/>
              </a:spcBef>
              <a:buClr>
                <a:srgbClr val="78A22F"/>
              </a:buClr>
              <a:buFont typeface="Arial" panose="020B0604020202020204" pitchFamily="34" charset="0"/>
              <a:buChar char="•"/>
            </a:pPr>
            <a:r>
              <a:rPr lang="en-US" sz="2000" b="1">
                <a:solidFill>
                  <a:srgbClr val="00928F"/>
                </a:solidFill>
              </a:rPr>
              <a:t>Our local projected dose allocations support this </a:t>
            </a:r>
          </a:p>
          <a:p>
            <a:pPr>
              <a:spcBef>
                <a:spcPct val="20000"/>
              </a:spcBef>
              <a:buClr>
                <a:srgbClr val="78A22F"/>
              </a:buClr>
            </a:pPr>
            <a:endParaRPr lang="en-CA" sz="2200" b="1">
              <a:solidFill>
                <a:srgbClr val="00928F"/>
              </a:solidFill>
            </a:endParaRPr>
          </a:p>
        </p:txBody>
      </p:sp>
    </p:spTree>
    <p:extLst>
      <p:ext uri="{BB962C8B-B14F-4D97-AF65-F5344CB8AC3E}">
        <p14:creationId xmlns:p14="http://schemas.microsoft.com/office/powerpoint/2010/main" val="1222567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49F83-B262-481F-B01A-5A17B2FD630B}"/>
              </a:ext>
            </a:extLst>
          </p:cNvPr>
          <p:cNvSpPr>
            <a:spLocks noGrp="1"/>
          </p:cNvSpPr>
          <p:nvPr>
            <p:ph type="title"/>
          </p:nvPr>
        </p:nvSpPr>
        <p:spPr/>
        <p:txBody>
          <a:bodyPr/>
          <a:lstStyle/>
          <a:p>
            <a:r>
              <a:rPr lang="en-CA"/>
              <a:t>Expected dose interval this summer </a:t>
            </a:r>
          </a:p>
        </p:txBody>
      </p:sp>
      <p:sp>
        <p:nvSpPr>
          <p:cNvPr id="3" name="Content Placeholder 2">
            <a:extLst>
              <a:ext uri="{FF2B5EF4-FFF2-40B4-BE49-F238E27FC236}">
                <a16:creationId xmlns:a16="http://schemas.microsoft.com/office/drawing/2014/main" id="{BE24F589-0154-4875-BFE8-ABCC249F4C2C}"/>
              </a:ext>
            </a:extLst>
          </p:cNvPr>
          <p:cNvSpPr>
            <a:spLocks noGrp="1"/>
          </p:cNvSpPr>
          <p:nvPr>
            <p:ph idx="1"/>
          </p:nvPr>
        </p:nvSpPr>
        <p:spPr>
          <a:xfrm>
            <a:off x="609441" y="1741680"/>
            <a:ext cx="10969943" cy="4525008"/>
          </a:xfrm>
        </p:spPr>
        <p:txBody>
          <a:bodyPr>
            <a:normAutofit/>
          </a:bodyPr>
          <a:lstStyle/>
          <a:p>
            <a:pPr marL="0" indent="0">
              <a:buNone/>
            </a:pPr>
            <a:r>
              <a:rPr lang="en-US" sz="2000" i="1">
                <a:solidFill>
                  <a:schemeClr val="accent4"/>
                </a:solidFill>
              </a:rPr>
              <a:t>You asked: </a:t>
            </a:r>
          </a:p>
          <a:p>
            <a:r>
              <a:rPr lang="en-US" sz="2000" i="1">
                <a:solidFill>
                  <a:schemeClr val="accent4"/>
                </a:solidFill>
              </a:rPr>
              <a:t>“Will the policy to delay the does 3-4 months continue?...” </a:t>
            </a:r>
          </a:p>
          <a:p>
            <a:pPr marL="0" indent="0">
              <a:buNone/>
            </a:pPr>
            <a:endParaRPr lang="en-US" sz="2000"/>
          </a:p>
          <a:p>
            <a:r>
              <a:rPr lang="en-CA" sz="2000" b="1">
                <a:solidFill>
                  <a:srgbClr val="00928F"/>
                </a:solidFill>
              </a:rPr>
              <a:t>Extending second doses to 16 weeks was necessary in the spring due to vaccine availability </a:t>
            </a:r>
          </a:p>
          <a:p>
            <a:r>
              <a:rPr lang="en-CA" sz="2000" b="1">
                <a:solidFill>
                  <a:srgbClr val="00928F"/>
                </a:solidFill>
              </a:rPr>
              <a:t>If supply continues to be reliable throughout the summer, it is anticipated that the interval between doses can be </a:t>
            </a:r>
            <a:r>
              <a:rPr lang="en-CA" sz="2000" b="1" dirty="0">
                <a:solidFill>
                  <a:srgbClr val="00928F"/>
                </a:solidFill>
              </a:rPr>
              <a:t>shortened</a:t>
            </a:r>
            <a:endParaRPr lang="en-CA" sz="2000" b="1" dirty="0">
              <a:solidFill>
                <a:srgbClr val="00928F"/>
              </a:solidFill>
              <a:highlight>
                <a:srgbClr val="FFFF00"/>
              </a:highlight>
            </a:endParaRPr>
          </a:p>
          <a:p>
            <a:r>
              <a:rPr lang="en-CA" sz="2000"/>
              <a:t>In</a:t>
            </a:r>
            <a:r>
              <a:rPr lang="en-CA" sz="2000" b="1">
                <a:solidFill>
                  <a:srgbClr val="00928F"/>
                </a:solidFill>
              </a:rPr>
              <a:t> August</a:t>
            </a:r>
            <a:r>
              <a:rPr lang="en-CA" sz="2000" b="1" dirty="0">
                <a:solidFill>
                  <a:srgbClr val="00928F"/>
                </a:solidFill>
              </a:rPr>
              <a:t>,</a:t>
            </a:r>
            <a:r>
              <a:rPr lang="en-CA" sz="2000" b="1">
                <a:solidFill>
                  <a:srgbClr val="00928F"/>
                </a:solidFill>
              </a:rPr>
              <a:t> we anticipate </a:t>
            </a:r>
            <a:r>
              <a:rPr lang="en-CA" sz="2000" b="1" dirty="0">
                <a:solidFill>
                  <a:srgbClr val="00928F"/>
                </a:solidFill>
              </a:rPr>
              <a:t>to</a:t>
            </a:r>
            <a:r>
              <a:rPr lang="en-CA" sz="2000" b="1">
                <a:solidFill>
                  <a:srgbClr val="00928F"/>
                </a:solidFill>
              </a:rPr>
              <a:t> be prioritizing second doses of vaccine for young adults and school-aged children</a:t>
            </a:r>
          </a:p>
          <a:p>
            <a:pPr marL="0" indent="0">
              <a:buNone/>
            </a:pPr>
            <a:endParaRPr lang="en-CA" sz="2200" b="1">
              <a:solidFill>
                <a:srgbClr val="00928F"/>
              </a:solidFill>
            </a:endParaRPr>
          </a:p>
          <a:p>
            <a:pPr marL="0" indent="0">
              <a:buNone/>
            </a:pPr>
            <a:endParaRPr lang="en-CA"/>
          </a:p>
        </p:txBody>
      </p:sp>
    </p:spTree>
    <p:extLst>
      <p:ext uri="{BB962C8B-B14F-4D97-AF65-F5344CB8AC3E}">
        <p14:creationId xmlns:p14="http://schemas.microsoft.com/office/powerpoint/2010/main" val="3859411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49F83-B262-481F-B01A-5A17B2FD630B}"/>
              </a:ext>
            </a:extLst>
          </p:cNvPr>
          <p:cNvSpPr>
            <a:spLocks noGrp="1"/>
          </p:cNvSpPr>
          <p:nvPr>
            <p:ph type="title"/>
          </p:nvPr>
        </p:nvSpPr>
        <p:spPr/>
        <p:txBody>
          <a:bodyPr/>
          <a:lstStyle/>
          <a:p>
            <a:r>
              <a:rPr lang="en-CA"/>
              <a:t>Vaccine dose intervals</a:t>
            </a:r>
          </a:p>
        </p:txBody>
      </p:sp>
      <p:sp>
        <p:nvSpPr>
          <p:cNvPr id="4" name="TextBox 3">
            <a:extLst>
              <a:ext uri="{FF2B5EF4-FFF2-40B4-BE49-F238E27FC236}">
                <a16:creationId xmlns:a16="http://schemas.microsoft.com/office/drawing/2014/main" id="{A2C165FC-D6CE-4E0C-913B-5BE863CC26A6}"/>
              </a:ext>
            </a:extLst>
          </p:cNvPr>
          <p:cNvSpPr txBox="1"/>
          <p:nvPr/>
        </p:nvSpPr>
        <p:spPr>
          <a:xfrm>
            <a:off x="609441" y="1697757"/>
            <a:ext cx="10736846" cy="3314754"/>
          </a:xfrm>
          <a:prstGeom prst="rect">
            <a:avLst/>
          </a:prstGeom>
          <a:noFill/>
        </p:spPr>
        <p:txBody>
          <a:bodyPr wrap="square" rtlCol="0">
            <a:spAutoFit/>
          </a:bodyPr>
          <a:lstStyle/>
          <a:p>
            <a:pPr marL="342900" lvl="0" indent="-342900">
              <a:spcBef>
                <a:spcPct val="20000"/>
              </a:spcBef>
              <a:spcAft>
                <a:spcPts val="600"/>
              </a:spcAft>
              <a:buClr>
                <a:srgbClr val="78A22F"/>
              </a:buClr>
              <a:buSzPct val="100000"/>
              <a:buFont typeface="Arial"/>
              <a:buChar char="•"/>
              <a:tabLst>
                <a:tab pos="457200" algn="l"/>
              </a:tabLst>
            </a:pPr>
            <a:r>
              <a:rPr lang="en-CA" sz="2000" b="1">
                <a:solidFill>
                  <a:srgbClr val="00928F"/>
                </a:solidFill>
              </a:rPr>
              <a:t>Modelling data </a:t>
            </a:r>
            <a:r>
              <a:rPr lang="en-US" sz="2000" b="1">
                <a:solidFill>
                  <a:srgbClr val="00928F"/>
                </a:solidFill>
              </a:rPr>
              <a:t>indicate that in certain conditions, a beneficial trade-off can be made of lower vaccine efficacy (single dose) but higher population vaccination coverage and therefore population-wide covid-19 immunity.</a:t>
            </a:r>
            <a:r>
              <a:rPr lang="en-US" sz="2000" b="1" baseline="30000">
                <a:solidFill>
                  <a:srgbClr val="00928F"/>
                </a:solidFill>
              </a:rPr>
              <a:t>1</a:t>
            </a:r>
            <a:endParaRPr lang="en-CA" sz="2000" b="1" baseline="30000">
              <a:solidFill>
                <a:srgbClr val="00928F"/>
              </a:solidFill>
            </a:endParaRPr>
          </a:p>
          <a:p>
            <a:pPr marL="342900" lvl="0" indent="-342900">
              <a:spcBef>
                <a:spcPct val="20000"/>
              </a:spcBef>
              <a:spcAft>
                <a:spcPts val="600"/>
              </a:spcAft>
              <a:buClr>
                <a:srgbClr val="78A22F"/>
              </a:buClr>
              <a:buSzPts val="1000"/>
              <a:buFont typeface="Arial"/>
              <a:buChar char="•"/>
              <a:tabLst>
                <a:tab pos="457200" algn="l"/>
              </a:tabLst>
            </a:pPr>
            <a:endParaRPr lang="en-CA" sz="2000" b="1">
              <a:solidFill>
                <a:srgbClr val="00928F"/>
              </a:solidFill>
            </a:endParaRPr>
          </a:p>
          <a:p>
            <a:pPr marL="342900" indent="-342900">
              <a:spcBef>
                <a:spcPct val="20000"/>
              </a:spcBef>
              <a:spcAft>
                <a:spcPts val="600"/>
              </a:spcAft>
              <a:buClr>
                <a:srgbClr val="78A22F"/>
              </a:buClr>
              <a:buSzPct val="100000"/>
              <a:buFont typeface="Arial"/>
              <a:buChar char="•"/>
              <a:tabLst>
                <a:tab pos="457200" algn="l"/>
              </a:tabLst>
            </a:pPr>
            <a:r>
              <a:rPr lang="en-CA" sz="2000" b="1">
                <a:solidFill>
                  <a:srgbClr val="00928F"/>
                </a:solidFill>
              </a:rPr>
              <a:t>A UK study of 175 people over 80 years of age found that those who received the second dose of Pfizer vaccine at an extended interval of 12 weeks had a higher peak antibody response than those that received their second dose at the three-week standard interval.</a:t>
            </a:r>
            <a:r>
              <a:rPr lang="en-US" sz="2000" b="1" baseline="30000">
                <a:solidFill>
                  <a:srgbClr val="00928F"/>
                </a:solidFill>
              </a:rPr>
              <a:t>2</a:t>
            </a:r>
            <a:endParaRPr lang="en-CA" sz="2000" b="1" baseline="30000">
              <a:solidFill>
                <a:srgbClr val="00928F"/>
              </a:solidFill>
            </a:endParaRPr>
          </a:p>
          <a:p>
            <a:pPr lvl="0">
              <a:spcBef>
                <a:spcPct val="20000"/>
              </a:spcBef>
              <a:spcAft>
                <a:spcPts val="600"/>
              </a:spcAft>
              <a:buClr>
                <a:srgbClr val="78A22F"/>
              </a:buClr>
              <a:buSzPts val="1000"/>
              <a:tabLst>
                <a:tab pos="457200" algn="l"/>
              </a:tabLst>
            </a:pPr>
            <a:r>
              <a:rPr lang="en-CA" sz="2200" b="1">
                <a:solidFill>
                  <a:srgbClr val="00928F"/>
                </a:solidFill>
              </a:rPr>
              <a:t> </a:t>
            </a:r>
          </a:p>
        </p:txBody>
      </p:sp>
      <p:sp>
        <p:nvSpPr>
          <p:cNvPr id="5" name="TextBox 4">
            <a:extLst>
              <a:ext uri="{FF2B5EF4-FFF2-40B4-BE49-F238E27FC236}">
                <a16:creationId xmlns:a16="http://schemas.microsoft.com/office/drawing/2014/main" id="{304B06A9-E855-4496-9DE7-77AA984467AE}"/>
              </a:ext>
            </a:extLst>
          </p:cNvPr>
          <p:cNvSpPr txBox="1"/>
          <p:nvPr/>
        </p:nvSpPr>
        <p:spPr>
          <a:xfrm>
            <a:off x="-1" y="6187398"/>
            <a:ext cx="12188825" cy="769441"/>
          </a:xfrm>
          <a:prstGeom prst="rect">
            <a:avLst/>
          </a:prstGeom>
          <a:solidFill>
            <a:schemeClr val="bg1"/>
          </a:solidFill>
        </p:spPr>
        <p:txBody>
          <a:bodyPr wrap="square" rtlCol="0">
            <a:spAutoFit/>
          </a:bodyPr>
          <a:lstStyle/>
          <a:p>
            <a:pPr lvl="0">
              <a:spcBef>
                <a:spcPct val="20000"/>
              </a:spcBef>
              <a:spcAft>
                <a:spcPts val="600"/>
              </a:spcAft>
              <a:buClr>
                <a:srgbClr val="78A22F"/>
              </a:buClr>
              <a:buSzPts val="1000"/>
              <a:tabLst>
                <a:tab pos="457200" algn="l"/>
              </a:tabLst>
            </a:pPr>
            <a:r>
              <a:rPr lang="en-CA" sz="1000" b="1"/>
              <a:t>1. Romero-</a:t>
            </a:r>
            <a:r>
              <a:rPr lang="en-CA" sz="1000" b="1" err="1"/>
              <a:t>Brufau</a:t>
            </a:r>
            <a:r>
              <a:rPr lang="en-CA" sz="1000" b="1"/>
              <a:t> S, et al. (May 12, 2021). </a:t>
            </a:r>
            <a:r>
              <a:rPr lang="en-CA" sz="1000" b="1">
                <a:hlinkClick r:id="rId2">
                  <a:extLst>
                    <a:ext uri="{A12FA001-AC4F-418D-AE19-62706E023703}">
                      <ahyp:hlinkClr xmlns:ahyp="http://schemas.microsoft.com/office/drawing/2018/hyperlinkcolor" val="tx"/>
                    </a:ext>
                  </a:extLst>
                </a:hlinkClick>
              </a:rPr>
              <a:t>Public health impact of delaying second dose of BNT162b2 or mRNA-1273 covid-19 vaccine: simulation agent based modeling study</a:t>
            </a:r>
            <a:r>
              <a:rPr lang="en-CA" sz="1000" b="1"/>
              <a:t>. </a:t>
            </a:r>
            <a:r>
              <a:rPr lang="en-CA" sz="1000" b="1" err="1"/>
              <a:t>bmj</a:t>
            </a:r>
            <a:r>
              <a:rPr lang="en-CA" sz="1000" b="1"/>
              <a:t>; 373.</a:t>
            </a:r>
          </a:p>
          <a:p>
            <a:pPr>
              <a:spcBef>
                <a:spcPct val="20000"/>
              </a:spcBef>
              <a:spcAft>
                <a:spcPts val="600"/>
              </a:spcAft>
              <a:buClr>
                <a:srgbClr val="78A22F"/>
              </a:buClr>
              <a:buSzPts val="1000"/>
              <a:tabLst>
                <a:tab pos="457200" algn="l"/>
              </a:tabLst>
            </a:pPr>
            <a:r>
              <a:rPr lang="en-CA" sz="1000" b="1"/>
              <a:t>2. Parry, H.M. et al. (May 17, 2021). </a:t>
            </a:r>
            <a:r>
              <a:rPr lang="en-CA" sz="1000" b="1">
                <a:hlinkClick r:id="rId3" tooltip="https://www.medrxiv.org/content/10.1101/2021.05.15.21257017v1">
                  <a:extLst>
                    <a:ext uri="{A12FA001-AC4F-418D-AE19-62706E023703}">
                      <ahyp:hlinkClr xmlns:ahyp="http://schemas.microsoft.com/office/drawing/2018/hyperlinkcolor" val="tx"/>
                    </a:ext>
                  </a:extLst>
                </a:hlinkClick>
              </a:rPr>
              <a:t>Extended interval BNT162b2 vaccination enhances peak antibody generation in older people</a:t>
            </a:r>
            <a:r>
              <a:rPr lang="en-CA" sz="1000" b="1"/>
              <a:t>. Pre-print article from </a:t>
            </a:r>
            <a:r>
              <a:rPr lang="en-CA" sz="1000" b="1" err="1"/>
              <a:t>medRxix</a:t>
            </a:r>
            <a:r>
              <a:rPr lang="en-CA" sz="1000" b="1"/>
              <a:t>.</a:t>
            </a:r>
          </a:p>
          <a:p>
            <a:pPr>
              <a:spcBef>
                <a:spcPct val="20000"/>
              </a:spcBef>
              <a:spcAft>
                <a:spcPts val="600"/>
              </a:spcAft>
              <a:buClr>
                <a:srgbClr val="78A22F"/>
              </a:buClr>
              <a:buSzPts val="1000"/>
              <a:tabLst>
                <a:tab pos="457200" algn="l"/>
              </a:tabLst>
            </a:pPr>
            <a:endParaRPr lang="en-CA" sz="1000" b="1"/>
          </a:p>
        </p:txBody>
      </p:sp>
    </p:spTree>
    <p:extLst>
      <p:ext uri="{BB962C8B-B14F-4D97-AF65-F5344CB8AC3E}">
        <p14:creationId xmlns:p14="http://schemas.microsoft.com/office/powerpoint/2010/main" val="2619604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F9BAEC8-0C23-45AF-9E97-D08861646523}"/>
              </a:ext>
            </a:extLst>
          </p:cNvPr>
          <p:cNvSpPr txBox="1">
            <a:spLocks/>
          </p:cNvSpPr>
          <p:nvPr/>
        </p:nvSpPr>
        <p:spPr>
          <a:xfrm>
            <a:off x="609441" y="416686"/>
            <a:ext cx="10969943" cy="1143000"/>
          </a:xfrm>
          <a:prstGeom prst="rect">
            <a:avLst/>
          </a:prstGeom>
        </p:spPr>
        <p:txBody>
          <a:bodyPr>
            <a:normAutofit fontScale="97500"/>
          </a:bodyPr>
          <a:lstStyle>
            <a:lvl1pPr algn="l" defTabSz="457200" rtl="0" eaLnBrk="1" latinLnBrk="0" hangingPunct="1">
              <a:spcBef>
                <a:spcPct val="0"/>
              </a:spcBef>
              <a:buNone/>
              <a:defRPr sz="4000" b="1" kern="1200">
                <a:solidFill>
                  <a:schemeClr val="tx1"/>
                </a:solidFill>
                <a:latin typeface="+mj-lt"/>
                <a:ea typeface="+mj-ea"/>
                <a:cs typeface="+mj-cs"/>
              </a:defRPr>
            </a:lvl1pPr>
          </a:lstStyle>
          <a:p>
            <a:r>
              <a:rPr lang="en-CA"/>
              <a:t>AstraZeneca- Access to dose two  </a:t>
            </a:r>
          </a:p>
        </p:txBody>
      </p:sp>
      <p:sp>
        <p:nvSpPr>
          <p:cNvPr id="6" name="TextBox 5">
            <a:extLst>
              <a:ext uri="{FF2B5EF4-FFF2-40B4-BE49-F238E27FC236}">
                <a16:creationId xmlns:a16="http://schemas.microsoft.com/office/drawing/2014/main" id="{ABCF3323-F6D8-44AD-AB24-0194861B8C53}"/>
              </a:ext>
            </a:extLst>
          </p:cNvPr>
          <p:cNvSpPr txBox="1"/>
          <p:nvPr/>
        </p:nvSpPr>
        <p:spPr>
          <a:xfrm>
            <a:off x="-1" y="6211669"/>
            <a:ext cx="12188825" cy="646331"/>
          </a:xfrm>
          <a:prstGeom prst="rect">
            <a:avLst/>
          </a:prstGeom>
          <a:solidFill>
            <a:schemeClr val="bg1"/>
          </a:solidFill>
        </p:spPr>
        <p:txBody>
          <a:bodyPr wrap="square">
            <a:spAutoFit/>
          </a:bodyPr>
          <a:lstStyle/>
          <a:p>
            <a:r>
              <a:rPr lang="en-US" sz="1200">
                <a:effectLst/>
                <a:latin typeface="Arial" panose="020B0604020202020204" pitchFamily="34" charset="0"/>
                <a:ea typeface="Times New Roman" panose="02020603050405020304" pitchFamily="18" charset="0"/>
              </a:rPr>
              <a:t>National Advisory Committee on Immunization. NACI Rapid Response: Interchangeability of Authorized COVID-19 Vaccines. 2021 June 1. Available at: </a:t>
            </a:r>
            <a:r>
              <a:rPr lang="en-US" sz="1200" u="sng">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https://www.canada.ca/content/dam/phac-aspc/documents/services/immunization/national-advisory-committee-on-immunization-naci/naci-rapid-response-interchangeability-authorized-covid-19-vaccines-en.pdf</a:t>
            </a:r>
            <a:endParaRPr lang="en-CA"/>
          </a:p>
        </p:txBody>
      </p:sp>
      <p:sp>
        <p:nvSpPr>
          <p:cNvPr id="7" name="TextBox 6">
            <a:extLst>
              <a:ext uri="{FF2B5EF4-FFF2-40B4-BE49-F238E27FC236}">
                <a16:creationId xmlns:a16="http://schemas.microsoft.com/office/drawing/2014/main" id="{5429E346-DB77-421A-80B5-AFD69EDA78D6}"/>
              </a:ext>
            </a:extLst>
          </p:cNvPr>
          <p:cNvSpPr txBox="1"/>
          <p:nvPr/>
        </p:nvSpPr>
        <p:spPr>
          <a:xfrm>
            <a:off x="786232" y="1260955"/>
            <a:ext cx="10969943" cy="4401205"/>
          </a:xfrm>
          <a:prstGeom prst="rect">
            <a:avLst/>
          </a:prstGeom>
          <a:noFill/>
        </p:spPr>
        <p:txBody>
          <a:bodyPr wrap="square" rtlCol="0">
            <a:spAutoFit/>
          </a:bodyPr>
          <a:lstStyle/>
          <a:p>
            <a:pPr>
              <a:spcBef>
                <a:spcPct val="20000"/>
              </a:spcBef>
              <a:buClr>
                <a:srgbClr val="78A22F"/>
              </a:buClr>
            </a:pPr>
            <a:r>
              <a:rPr lang="en-US" sz="2000" b="1" i="1">
                <a:solidFill>
                  <a:schemeClr val="accent4"/>
                </a:solidFill>
              </a:rPr>
              <a:t>You asked: </a:t>
            </a:r>
          </a:p>
          <a:p>
            <a:pPr marL="342900" indent="-342900">
              <a:spcBef>
                <a:spcPct val="20000"/>
              </a:spcBef>
              <a:buClr>
                <a:srgbClr val="78A22F"/>
              </a:buClr>
              <a:buFont typeface="Arial" panose="020B0604020202020204" pitchFamily="34" charset="0"/>
              <a:buChar char="•"/>
            </a:pPr>
            <a:r>
              <a:rPr lang="en-US" sz="2000" b="1" i="1">
                <a:solidFill>
                  <a:schemeClr val="accent4"/>
                </a:solidFill>
              </a:rPr>
              <a:t>“I received my first dose of AstraZeneca about 8 weeks ago, but I am now worried that I may have a difficult time accessing a second dose.” </a:t>
            </a:r>
          </a:p>
          <a:p>
            <a:pPr marL="342900" indent="-342900">
              <a:spcBef>
                <a:spcPct val="20000"/>
              </a:spcBef>
              <a:buClr>
                <a:srgbClr val="78A22F"/>
              </a:buClr>
              <a:buFont typeface="Arial" panose="020B0604020202020204" pitchFamily="34" charset="0"/>
              <a:buChar char="•"/>
            </a:pPr>
            <a:r>
              <a:rPr lang="en-US" sz="2000" b="1" i="1">
                <a:solidFill>
                  <a:schemeClr val="accent4"/>
                </a:solidFill>
              </a:rPr>
              <a:t>“Does Public Health have any ability to help us sign up for or distribute these limited availability second AZ doses for those of us who still want one?...”</a:t>
            </a:r>
          </a:p>
          <a:p>
            <a:pPr marL="342900" indent="-342900">
              <a:spcBef>
                <a:spcPct val="20000"/>
              </a:spcBef>
              <a:buClr>
                <a:srgbClr val="78A22F"/>
              </a:buClr>
              <a:buFont typeface="Arial" panose="020B0604020202020204" pitchFamily="34" charset="0"/>
              <a:buChar char="•"/>
            </a:pPr>
            <a:endParaRPr lang="en-US" sz="2000" b="1">
              <a:solidFill>
                <a:schemeClr val="tx2"/>
              </a:solidFill>
            </a:endParaRPr>
          </a:p>
          <a:p>
            <a:pPr marL="342900" indent="-342900">
              <a:spcBef>
                <a:spcPct val="20000"/>
              </a:spcBef>
              <a:buClr>
                <a:srgbClr val="78A22F"/>
              </a:buClr>
              <a:buFont typeface="Arial" panose="020B0604020202020204" pitchFamily="34" charset="0"/>
              <a:buChar char="•"/>
            </a:pPr>
            <a:r>
              <a:rPr lang="en-US" sz="2000" b="1">
                <a:solidFill>
                  <a:schemeClr val="tx2"/>
                </a:solidFill>
              </a:rPr>
              <a:t>The National Advisory Committee on Immunization (NACI) recommends when the first dose is the AstraZeneca/COVISHIELD COVID-19 vaccine that either AstraZeneca/COVISHIELD OR an mRNA COVID-19 vaccine may be offered for the subsequent dose in a vaccine series. The previous dose should be counted, and the series need not be restarted.</a:t>
            </a:r>
            <a:r>
              <a:rPr lang="en-US" sz="2000" b="1" baseline="30000">
                <a:solidFill>
                  <a:schemeClr val="tx2"/>
                </a:solidFill>
              </a:rPr>
              <a:t>1</a:t>
            </a:r>
            <a:r>
              <a:rPr lang="en-US" sz="2000" b="1">
                <a:solidFill>
                  <a:schemeClr val="tx2"/>
                </a:solidFill>
              </a:rPr>
              <a:t> </a:t>
            </a:r>
          </a:p>
          <a:p>
            <a:pPr marL="342900" indent="-342900">
              <a:spcBef>
                <a:spcPct val="20000"/>
              </a:spcBef>
              <a:buClr>
                <a:srgbClr val="78A22F"/>
              </a:buClr>
              <a:buFont typeface="Arial" panose="020B0604020202020204" pitchFamily="34" charset="0"/>
              <a:buChar char="•"/>
            </a:pPr>
            <a:r>
              <a:rPr lang="en-US" sz="2000" b="1">
                <a:solidFill>
                  <a:schemeClr val="tx2"/>
                </a:solidFill>
              </a:rPr>
              <a:t>The choice can be discussed with your care provider and will be made with the individual’s informed consent. </a:t>
            </a:r>
            <a:r>
              <a:rPr lang="en-US" sz="2000" b="1" i="1">
                <a:solidFill>
                  <a:schemeClr val="accent4"/>
                </a:solidFill>
              </a:rPr>
              <a:t> </a:t>
            </a:r>
          </a:p>
        </p:txBody>
      </p:sp>
    </p:spTree>
    <p:extLst>
      <p:ext uri="{BB962C8B-B14F-4D97-AF65-F5344CB8AC3E}">
        <p14:creationId xmlns:p14="http://schemas.microsoft.com/office/powerpoint/2010/main" val="1477809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8582D-1880-40E1-BE93-378D8AF4B60D}"/>
              </a:ext>
            </a:extLst>
          </p:cNvPr>
          <p:cNvSpPr>
            <a:spLocks noGrp="1"/>
          </p:cNvSpPr>
          <p:nvPr>
            <p:ph type="title"/>
          </p:nvPr>
        </p:nvSpPr>
        <p:spPr/>
        <p:txBody>
          <a:bodyPr/>
          <a:lstStyle/>
          <a:p>
            <a:r>
              <a:rPr lang="en-CA"/>
              <a:t>Presentation overview </a:t>
            </a:r>
          </a:p>
        </p:txBody>
      </p:sp>
      <p:sp>
        <p:nvSpPr>
          <p:cNvPr id="3" name="Content Placeholder 2">
            <a:extLst>
              <a:ext uri="{FF2B5EF4-FFF2-40B4-BE49-F238E27FC236}">
                <a16:creationId xmlns:a16="http://schemas.microsoft.com/office/drawing/2014/main" id="{E0A98530-AAF9-418D-93CB-491D3CB80505}"/>
              </a:ext>
            </a:extLst>
          </p:cNvPr>
          <p:cNvSpPr>
            <a:spLocks noGrp="1"/>
          </p:cNvSpPr>
          <p:nvPr>
            <p:ph idx="1"/>
          </p:nvPr>
        </p:nvSpPr>
        <p:spPr/>
        <p:txBody>
          <a:bodyPr>
            <a:normAutofit/>
          </a:bodyPr>
          <a:lstStyle/>
          <a:p>
            <a:r>
              <a:rPr lang="en-CA" sz="2000"/>
              <a:t>Short recap of our local vaccine progress </a:t>
            </a:r>
          </a:p>
          <a:p>
            <a:endParaRPr lang="en-CA" sz="2000"/>
          </a:p>
          <a:p>
            <a:r>
              <a:rPr lang="en-CA" sz="2000"/>
              <a:t>Answering your COVID-19 questions </a:t>
            </a:r>
          </a:p>
          <a:p>
            <a:pPr lvl="1"/>
            <a:r>
              <a:rPr lang="en-CA" sz="2000"/>
              <a:t>We received over 40 questions from the UGFA!  </a:t>
            </a:r>
          </a:p>
          <a:p>
            <a:pPr lvl="1"/>
            <a:r>
              <a:rPr lang="en-CA" sz="2000"/>
              <a:t>We will do our best to answer all questions in the time we have</a:t>
            </a:r>
          </a:p>
          <a:p>
            <a:pPr lvl="1"/>
            <a:r>
              <a:rPr lang="en-CA" sz="2000"/>
              <a:t>Questions which were on the same theme are grouped together whenever able </a:t>
            </a:r>
          </a:p>
        </p:txBody>
      </p:sp>
    </p:spTree>
    <p:extLst>
      <p:ext uri="{BB962C8B-B14F-4D97-AF65-F5344CB8AC3E}">
        <p14:creationId xmlns:p14="http://schemas.microsoft.com/office/powerpoint/2010/main" val="485706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B5149-B6F1-461D-8F32-485BC17CCC3A}"/>
              </a:ext>
            </a:extLst>
          </p:cNvPr>
          <p:cNvSpPr>
            <a:spLocks noGrp="1"/>
          </p:cNvSpPr>
          <p:nvPr>
            <p:ph type="title"/>
          </p:nvPr>
        </p:nvSpPr>
        <p:spPr>
          <a:xfrm>
            <a:off x="609440" y="2039424"/>
            <a:ext cx="10969943" cy="1143000"/>
          </a:xfrm>
        </p:spPr>
        <p:txBody>
          <a:bodyPr>
            <a:normAutofit fontScale="90000"/>
          </a:bodyPr>
          <a:lstStyle/>
          <a:p>
            <a:r>
              <a:rPr lang="en-CA"/>
              <a:t>Your questions: </a:t>
            </a:r>
            <a:br>
              <a:rPr lang="en-CA"/>
            </a:br>
            <a:r>
              <a:rPr lang="en-CA"/>
              <a:t>Vaccine uptake and administration </a:t>
            </a:r>
          </a:p>
        </p:txBody>
      </p:sp>
    </p:spTree>
    <p:extLst>
      <p:ext uri="{BB962C8B-B14F-4D97-AF65-F5344CB8AC3E}">
        <p14:creationId xmlns:p14="http://schemas.microsoft.com/office/powerpoint/2010/main" val="2249135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7CF21-625C-43D2-9083-0F685DD40459}"/>
              </a:ext>
            </a:extLst>
          </p:cNvPr>
          <p:cNvSpPr>
            <a:spLocks noGrp="1"/>
          </p:cNvSpPr>
          <p:nvPr>
            <p:ph type="title"/>
          </p:nvPr>
        </p:nvSpPr>
        <p:spPr>
          <a:xfrm>
            <a:off x="351863" y="171987"/>
            <a:ext cx="10969943" cy="1143000"/>
          </a:xfrm>
        </p:spPr>
        <p:txBody>
          <a:bodyPr/>
          <a:lstStyle/>
          <a:p>
            <a:r>
              <a:rPr lang="en-CA"/>
              <a:t>Vaccine uptake </a:t>
            </a:r>
          </a:p>
        </p:txBody>
      </p:sp>
      <p:pic>
        <p:nvPicPr>
          <p:cNvPr id="5" name="Picture 4">
            <a:extLst>
              <a:ext uri="{FF2B5EF4-FFF2-40B4-BE49-F238E27FC236}">
                <a16:creationId xmlns:a16="http://schemas.microsoft.com/office/drawing/2014/main" id="{8047725C-3883-4A80-96BE-5CB83C52C73A}"/>
              </a:ext>
            </a:extLst>
          </p:cNvPr>
          <p:cNvPicPr>
            <a:picLocks noChangeAspect="1"/>
          </p:cNvPicPr>
          <p:nvPr/>
        </p:nvPicPr>
        <p:blipFill rotWithShape="1">
          <a:blip r:embed="rId2"/>
          <a:srcRect b="3894"/>
          <a:stretch/>
        </p:blipFill>
        <p:spPr>
          <a:xfrm>
            <a:off x="4166263" y="1135669"/>
            <a:ext cx="8022562" cy="5084828"/>
          </a:xfrm>
          <a:prstGeom prst="rect">
            <a:avLst/>
          </a:prstGeom>
        </p:spPr>
      </p:pic>
      <p:sp>
        <p:nvSpPr>
          <p:cNvPr id="6" name="TextBox 5">
            <a:extLst>
              <a:ext uri="{FF2B5EF4-FFF2-40B4-BE49-F238E27FC236}">
                <a16:creationId xmlns:a16="http://schemas.microsoft.com/office/drawing/2014/main" id="{211B1B27-DE36-4AC3-969D-ACC43A603854}"/>
              </a:ext>
            </a:extLst>
          </p:cNvPr>
          <p:cNvSpPr txBox="1"/>
          <p:nvPr/>
        </p:nvSpPr>
        <p:spPr>
          <a:xfrm>
            <a:off x="566670" y="1455313"/>
            <a:ext cx="2807594" cy="3785652"/>
          </a:xfrm>
          <a:prstGeom prst="rect">
            <a:avLst/>
          </a:prstGeom>
          <a:noFill/>
        </p:spPr>
        <p:txBody>
          <a:bodyPr wrap="square" rtlCol="0">
            <a:spAutoFit/>
          </a:bodyPr>
          <a:lstStyle/>
          <a:p>
            <a:pPr marL="285750" indent="-285750">
              <a:buFont typeface="Arial" panose="020B0604020202020204" pitchFamily="34" charset="0"/>
              <a:buChar char="•"/>
            </a:pPr>
            <a:r>
              <a:rPr lang="en-CA" sz="2000" b="1">
                <a:solidFill>
                  <a:srgbClr val="00928F"/>
                </a:solidFill>
              </a:rPr>
              <a:t>Canada has surpassed the US in % of people who have received at least one dose of the COVID-19 vaccine</a:t>
            </a:r>
          </a:p>
          <a:p>
            <a:endParaRPr lang="en-CA" sz="2000" b="1">
              <a:solidFill>
                <a:srgbClr val="00928F"/>
              </a:solidFill>
            </a:endParaRPr>
          </a:p>
          <a:p>
            <a:pPr marL="285750" indent="-285750">
              <a:buFont typeface="Arial" panose="020B0604020202020204" pitchFamily="34" charset="0"/>
              <a:buChar char="•"/>
            </a:pPr>
            <a:r>
              <a:rPr lang="en-CA" sz="2000" b="1">
                <a:solidFill>
                  <a:srgbClr val="00928F"/>
                </a:solidFill>
              </a:rPr>
              <a:t>It is estimated Canada will surpass the UK </a:t>
            </a:r>
            <a:r>
              <a:rPr lang="en-CA" sz="2000" b="1" dirty="0">
                <a:solidFill>
                  <a:srgbClr val="00928F"/>
                </a:solidFill>
              </a:rPr>
              <a:t>this week</a:t>
            </a:r>
            <a:endParaRPr lang="en-CA" sz="2000" b="1">
              <a:solidFill>
                <a:srgbClr val="00928F"/>
              </a:solidFill>
            </a:endParaRPr>
          </a:p>
        </p:txBody>
      </p:sp>
      <p:sp>
        <p:nvSpPr>
          <p:cNvPr id="7" name="TextBox 6">
            <a:extLst>
              <a:ext uri="{FF2B5EF4-FFF2-40B4-BE49-F238E27FC236}">
                <a16:creationId xmlns:a16="http://schemas.microsoft.com/office/drawing/2014/main" id="{F307AB11-EC8C-4F7A-A05F-B817D7D8836D}"/>
              </a:ext>
            </a:extLst>
          </p:cNvPr>
          <p:cNvSpPr txBox="1"/>
          <p:nvPr/>
        </p:nvSpPr>
        <p:spPr>
          <a:xfrm>
            <a:off x="0" y="6228752"/>
            <a:ext cx="12188825" cy="646331"/>
          </a:xfrm>
          <a:prstGeom prst="rect">
            <a:avLst/>
          </a:prstGeom>
          <a:solidFill>
            <a:schemeClr val="bg1"/>
          </a:solidFill>
        </p:spPr>
        <p:txBody>
          <a:bodyPr wrap="square" rtlCol="0">
            <a:spAutoFit/>
          </a:bodyPr>
          <a:lstStyle/>
          <a:p>
            <a:r>
              <a:rPr lang="en-CA" sz="1200"/>
              <a:t>Available from: Our World in Data. Coronavirus (COVID-19) Vaccinations. Accessed on: June 1, 2021. Available from: </a:t>
            </a:r>
            <a:r>
              <a:rPr lang="en-CA" sz="1200">
                <a:hlinkClick r:id="rId3"/>
              </a:rPr>
              <a:t>https://ourworldindata.org/covid-vaccinations</a:t>
            </a:r>
            <a:r>
              <a:rPr lang="en-CA" sz="1200"/>
              <a:t> </a:t>
            </a:r>
          </a:p>
          <a:p>
            <a:endParaRPr lang="en-CA" sz="1200"/>
          </a:p>
          <a:p>
            <a:endParaRPr lang="en-CA" sz="1200"/>
          </a:p>
        </p:txBody>
      </p:sp>
    </p:spTree>
    <p:extLst>
      <p:ext uri="{BB962C8B-B14F-4D97-AF65-F5344CB8AC3E}">
        <p14:creationId xmlns:p14="http://schemas.microsoft.com/office/powerpoint/2010/main" val="2566947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F9BAEC8-0C23-45AF-9E97-D08861646523}"/>
              </a:ext>
            </a:extLst>
          </p:cNvPr>
          <p:cNvSpPr txBox="1">
            <a:spLocks/>
          </p:cNvSpPr>
          <p:nvPr/>
        </p:nvSpPr>
        <p:spPr>
          <a:xfrm>
            <a:off x="609441" y="416686"/>
            <a:ext cx="10969943" cy="1143000"/>
          </a:xfrm>
          <a:prstGeom prst="rect">
            <a:avLst/>
          </a:prstGeom>
        </p:spPr>
        <p:txBody>
          <a:bodyPr>
            <a:normAutofit fontScale="90000"/>
          </a:bodyPr>
          <a:lstStyle>
            <a:lvl1pPr algn="l" defTabSz="457200" rtl="0" eaLnBrk="1" latinLnBrk="0" hangingPunct="1">
              <a:spcBef>
                <a:spcPct val="0"/>
              </a:spcBef>
              <a:buNone/>
              <a:defRPr sz="4000" b="1" kern="1200">
                <a:solidFill>
                  <a:schemeClr val="tx1"/>
                </a:solidFill>
                <a:latin typeface="+mj-lt"/>
                <a:ea typeface="+mj-ea"/>
                <a:cs typeface="+mj-cs"/>
              </a:defRPr>
            </a:lvl1pPr>
          </a:lstStyle>
          <a:p>
            <a:r>
              <a:rPr lang="en-CA"/>
              <a:t>Expected vaccine coverage in 17-22 year </a:t>
            </a:r>
            <a:r>
              <a:rPr lang="en-CA" err="1"/>
              <a:t>olds</a:t>
            </a:r>
            <a:endParaRPr lang="en-CA"/>
          </a:p>
        </p:txBody>
      </p:sp>
      <p:sp>
        <p:nvSpPr>
          <p:cNvPr id="5" name="TextBox 4">
            <a:extLst>
              <a:ext uri="{FF2B5EF4-FFF2-40B4-BE49-F238E27FC236}">
                <a16:creationId xmlns:a16="http://schemas.microsoft.com/office/drawing/2014/main" id="{0E33F6A7-99E6-4B78-BA6F-B9AF62F5A26F}"/>
              </a:ext>
            </a:extLst>
          </p:cNvPr>
          <p:cNvSpPr txBox="1"/>
          <p:nvPr/>
        </p:nvSpPr>
        <p:spPr>
          <a:xfrm>
            <a:off x="793929" y="1676400"/>
            <a:ext cx="10969943" cy="3539430"/>
          </a:xfrm>
          <a:prstGeom prst="rect">
            <a:avLst/>
          </a:prstGeom>
          <a:noFill/>
        </p:spPr>
        <p:txBody>
          <a:bodyPr wrap="square" rtlCol="0">
            <a:spAutoFit/>
          </a:bodyPr>
          <a:lstStyle/>
          <a:p>
            <a:pPr>
              <a:spcBef>
                <a:spcPct val="20000"/>
              </a:spcBef>
              <a:buClr>
                <a:srgbClr val="78A22F"/>
              </a:buClr>
            </a:pPr>
            <a:r>
              <a:rPr lang="en-US" sz="2000" b="1" i="1">
                <a:solidFill>
                  <a:schemeClr val="accent4"/>
                </a:solidFill>
              </a:rPr>
              <a:t>You asked: </a:t>
            </a:r>
          </a:p>
          <a:p>
            <a:pPr marL="342900" indent="-342900">
              <a:spcBef>
                <a:spcPct val="20000"/>
              </a:spcBef>
              <a:buClr>
                <a:srgbClr val="78A22F"/>
              </a:buClr>
              <a:buFont typeface="Arial" panose="020B0604020202020204" pitchFamily="34" charset="0"/>
              <a:buChar char="•"/>
            </a:pPr>
            <a:r>
              <a:rPr lang="en-US" sz="2000" b="1" i="1">
                <a:solidFill>
                  <a:schemeClr val="accent4"/>
                </a:solidFill>
              </a:rPr>
              <a:t>“What are the projections and targets for vaccination for September 1</a:t>
            </a:r>
            <a:r>
              <a:rPr lang="en-US" sz="2000" b="1" i="1" baseline="30000">
                <a:solidFill>
                  <a:schemeClr val="accent4"/>
                </a:solidFill>
              </a:rPr>
              <a:t>st </a:t>
            </a:r>
            <a:r>
              <a:rPr lang="en-US" sz="2000" b="1" i="1">
                <a:solidFill>
                  <a:schemeClr val="accent4"/>
                </a:solidFill>
              </a:rPr>
              <a:t>, within the </a:t>
            </a:r>
            <a:r>
              <a:rPr lang="en-US" sz="2000" b="1" i="1" dirty="0">
                <a:solidFill>
                  <a:schemeClr val="accent4"/>
                </a:solidFill>
              </a:rPr>
              <a:t>   </a:t>
            </a:r>
            <a:r>
              <a:rPr lang="en-US" sz="2000" b="1" i="1">
                <a:solidFill>
                  <a:schemeClr val="accent4"/>
                </a:solidFill>
              </a:rPr>
              <a:t>17 – 22 year old age group.” </a:t>
            </a:r>
          </a:p>
          <a:p>
            <a:pPr>
              <a:spcBef>
                <a:spcPct val="20000"/>
              </a:spcBef>
              <a:buClr>
                <a:srgbClr val="78A22F"/>
              </a:buClr>
            </a:pPr>
            <a:endParaRPr lang="en-CA" sz="2000" b="1">
              <a:solidFill>
                <a:srgbClr val="00928F"/>
              </a:solidFill>
            </a:endParaRPr>
          </a:p>
          <a:p>
            <a:pPr marL="342900" indent="-342900">
              <a:spcBef>
                <a:spcPct val="20000"/>
              </a:spcBef>
              <a:buClr>
                <a:srgbClr val="78A22F"/>
              </a:buClr>
              <a:buFont typeface="Arial" panose="020B0604020202020204" pitchFamily="34" charset="0"/>
              <a:buChar char="•"/>
            </a:pPr>
            <a:r>
              <a:rPr lang="en-CA" sz="2000" b="1">
                <a:solidFill>
                  <a:srgbClr val="00928F"/>
                </a:solidFill>
              </a:rPr>
              <a:t>All Ontario students should have access to at least one dose by June 2021. The month of August is being used to prioritize second doses for this group. </a:t>
            </a:r>
          </a:p>
          <a:p>
            <a:pPr marL="342900" indent="-342900">
              <a:spcBef>
                <a:spcPct val="20000"/>
              </a:spcBef>
              <a:buClr>
                <a:srgbClr val="78A22F"/>
              </a:buClr>
              <a:buFont typeface="Arial" panose="020B0604020202020204" pitchFamily="34" charset="0"/>
              <a:buChar char="•"/>
            </a:pPr>
            <a:endParaRPr lang="en-CA" sz="2000" b="1">
              <a:solidFill>
                <a:srgbClr val="00928F"/>
              </a:solidFill>
            </a:endParaRPr>
          </a:p>
          <a:p>
            <a:pPr marL="342900" indent="-342900">
              <a:spcBef>
                <a:spcPct val="20000"/>
              </a:spcBef>
              <a:buClr>
                <a:srgbClr val="78A22F"/>
              </a:buClr>
              <a:buFont typeface="Arial" panose="020B0604020202020204" pitchFamily="34" charset="0"/>
              <a:buChar char="•"/>
            </a:pPr>
            <a:r>
              <a:rPr lang="en-CA" sz="2000" b="1">
                <a:solidFill>
                  <a:srgbClr val="00928F"/>
                </a:solidFill>
              </a:rPr>
              <a:t>To date</a:t>
            </a:r>
            <a:r>
              <a:rPr lang="en-CA" sz="2000" b="1" dirty="0">
                <a:solidFill>
                  <a:srgbClr val="00928F"/>
                </a:solidFill>
              </a:rPr>
              <a:t>,</a:t>
            </a:r>
            <a:r>
              <a:rPr lang="en-CA" sz="2000" b="1">
                <a:solidFill>
                  <a:srgbClr val="00928F"/>
                </a:solidFill>
              </a:rPr>
              <a:t> our younger populations have had limited access to vaccines, however early data from regions such as Peel which have had vaccines available to young people longer suggests good uptake in this age group. </a:t>
            </a:r>
          </a:p>
        </p:txBody>
      </p:sp>
    </p:spTree>
    <p:extLst>
      <p:ext uri="{BB962C8B-B14F-4D97-AF65-F5344CB8AC3E}">
        <p14:creationId xmlns:p14="http://schemas.microsoft.com/office/powerpoint/2010/main" val="133906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F9BAEC8-0C23-45AF-9E97-D08861646523}"/>
              </a:ext>
            </a:extLst>
          </p:cNvPr>
          <p:cNvSpPr txBox="1">
            <a:spLocks/>
          </p:cNvSpPr>
          <p:nvPr/>
        </p:nvSpPr>
        <p:spPr>
          <a:xfrm>
            <a:off x="609441" y="416686"/>
            <a:ext cx="10969943" cy="1143000"/>
          </a:xfrm>
          <a:prstGeom prst="rect">
            <a:avLst/>
          </a:prstGeom>
        </p:spPr>
        <p:txBody>
          <a:bodyPr>
            <a:normAutofit fontScale="90000" lnSpcReduction="10000"/>
          </a:bodyPr>
          <a:lstStyle>
            <a:lvl1pPr algn="l" defTabSz="457200" rtl="0" eaLnBrk="1" latinLnBrk="0" hangingPunct="1">
              <a:spcBef>
                <a:spcPct val="0"/>
              </a:spcBef>
              <a:buNone/>
              <a:defRPr sz="4000" b="1" kern="1200">
                <a:solidFill>
                  <a:schemeClr val="tx1"/>
                </a:solidFill>
                <a:latin typeface="+mj-lt"/>
                <a:ea typeface="+mj-ea"/>
                <a:cs typeface="+mj-cs"/>
              </a:defRPr>
            </a:lvl1pPr>
          </a:lstStyle>
          <a:p>
            <a:r>
              <a:rPr lang="en-CA"/>
              <a:t>How will we know who is vaccinated and who isn’t</a:t>
            </a:r>
            <a:r>
              <a:rPr lang="en-CA" dirty="0"/>
              <a:t>?</a:t>
            </a:r>
            <a:r>
              <a:rPr lang="en-CA"/>
              <a:t> </a:t>
            </a:r>
          </a:p>
        </p:txBody>
      </p:sp>
      <p:sp>
        <p:nvSpPr>
          <p:cNvPr id="5" name="TextBox 4">
            <a:extLst>
              <a:ext uri="{FF2B5EF4-FFF2-40B4-BE49-F238E27FC236}">
                <a16:creationId xmlns:a16="http://schemas.microsoft.com/office/drawing/2014/main" id="{0E33F6A7-99E6-4B78-BA6F-B9AF62F5A26F}"/>
              </a:ext>
            </a:extLst>
          </p:cNvPr>
          <p:cNvSpPr txBox="1"/>
          <p:nvPr/>
        </p:nvSpPr>
        <p:spPr>
          <a:xfrm>
            <a:off x="781050" y="1688474"/>
            <a:ext cx="10969943" cy="3404009"/>
          </a:xfrm>
          <a:prstGeom prst="rect">
            <a:avLst/>
          </a:prstGeom>
          <a:noFill/>
        </p:spPr>
        <p:txBody>
          <a:bodyPr wrap="square" rtlCol="0">
            <a:spAutoFit/>
          </a:bodyPr>
          <a:lstStyle/>
          <a:p>
            <a:pPr>
              <a:spcBef>
                <a:spcPct val="20000"/>
              </a:spcBef>
              <a:buClr>
                <a:srgbClr val="78A22F"/>
              </a:buClr>
            </a:pPr>
            <a:r>
              <a:rPr lang="en-US" sz="2200" b="1" i="1">
                <a:solidFill>
                  <a:schemeClr val="accent4"/>
                </a:solidFill>
              </a:rPr>
              <a:t>You asked: </a:t>
            </a:r>
          </a:p>
          <a:p>
            <a:pPr marL="342900" indent="-342900">
              <a:spcBef>
                <a:spcPct val="20000"/>
              </a:spcBef>
              <a:buClr>
                <a:srgbClr val="78A22F"/>
              </a:buClr>
              <a:buFont typeface="Arial" panose="020B0604020202020204" pitchFamily="34" charset="0"/>
              <a:buChar char="•"/>
            </a:pPr>
            <a:r>
              <a:rPr lang="en-US" sz="2200" b="1" i="1">
                <a:solidFill>
                  <a:schemeClr val="accent4"/>
                </a:solidFill>
              </a:rPr>
              <a:t>“How can we guarantee … that individuals </a:t>
            </a:r>
            <a:r>
              <a:rPr lang="en-US" sz="2200" b="1">
                <a:solidFill>
                  <a:schemeClr val="accent4"/>
                </a:solidFill>
              </a:rPr>
              <a:t>(both those from Ontario and out of province) </a:t>
            </a:r>
            <a:r>
              <a:rPr lang="en-US" sz="2200" b="1" i="1">
                <a:solidFill>
                  <a:schemeClr val="accent4"/>
                </a:solidFill>
              </a:rPr>
              <a:t>claiming “vaccinated status” are really vaccinated?”</a:t>
            </a:r>
          </a:p>
          <a:p>
            <a:pPr>
              <a:spcBef>
                <a:spcPct val="20000"/>
              </a:spcBef>
              <a:buClr>
                <a:srgbClr val="78A22F"/>
              </a:buClr>
            </a:pPr>
            <a:endParaRPr lang="en-US" sz="2200" b="1">
              <a:solidFill>
                <a:srgbClr val="00928F"/>
              </a:solidFill>
              <a:highlight>
                <a:srgbClr val="FFFF00"/>
              </a:highlight>
            </a:endParaRPr>
          </a:p>
          <a:p>
            <a:pPr marL="342900" indent="-342900">
              <a:spcBef>
                <a:spcPct val="20000"/>
              </a:spcBef>
              <a:buClr>
                <a:srgbClr val="78A22F"/>
              </a:buClr>
              <a:buFont typeface="Arial" panose="020B0604020202020204" pitchFamily="34" charset="0"/>
              <a:buChar char="•"/>
            </a:pPr>
            <a:r>
              <a:rPr lang="en-US" sz="2000" b="1" dirty="0">
                <a:solidFill>
                  <a:srgbClr val="00928F"/>
                </a:solidFill>
              </a:rPr>
              <a:t>In many settings we will not be able to guarantee who may be vaccinated</a:t>
            </a:r>
          </a:p>
          <a:p>
            <a:pPr marL="342900" indent="-342900">
              <a:spcBef>
                <a:spcPct val="20000"/>
              </a:spcBef>
              <a:buClr>
                <a:srgbClr val="78A22F"/>
              </a:buClr>
              <a:buFont typeface="Arial" panose="020B0604020202020204" pitchFamily="34" charset="0"/>
              <a:buChar char="•"/>
            </a:pPr>
            <a:r>
              <a:rPr lang="en-US" sz="2000" b="1" dirty="0">
                <a:solidFill>
                  <a:srgbClr val="00928F"/>
                </a:solidFill>
              </a:rPr>
              <a:t>There is no known percentage of vaccine coverage that can guarantee absolute safety</a:t>
            </a:r>
          </a:p>
          <a:p>
            <a:pPr marL="342900" indent="-342900">
              <a:spcBef>
                <a:spcPct val="20000"/>
              </a:spcBef>
              <a:buClr>
                <a:srgbClr val="78A22F"/>
              </a:buClr>
              <a:buFont typeface="Arial" panose="020B0604020202020204" pitchFamily="34" charset="0"/>
              <a:buChar char="•"/>
            </a:pPr>
            <a:r>
              <a:rPr lang="en-US" sz="2000" b="1" dirty="0">
                <a:solidFill>
                  <a:srgbClr val="00928F"/>
                </a:solidFill>
              </a:rPr>
              <a:t>In some settings there will be mechanisms in place to track vaccination status (e.g., immunization policies for Long-Term Care Homes in Ontario, travel restrictions) </a:t>
            </a:r>
          </a:p>
          <a:p>
            <a:pPr>
              <a:spcBef>
                <a:spcPct val="20000"/>
              </a:spcBef>
              <a:buClr>
                <a:srgbClr val="78A22F"/>
              </a:buClr>
            </a:pPr>
            <a:endParaRPr lang="en-US" sz="2200" b="1">
              <a:solidFill>
                <a:srgbClr val="00928F"/>
              </a:solidFill>
              <a:highlight>
                <a:srgbClr val="FFFF00"/>
              </a:highlight>
            </a:endParaRPr>
          </a:p>
        </p:txBody>
      </p:sp>
    </p:spTree>
    <p:extLst>
      <p:ext uri="{BB962C8B-B14F-4D97-AF65-F5344CB8AC3E}">
        <p14:creationId xmlns:p14="http://schemas.microsoft.com/office/powerpoint/2010/main" val="2708718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8A142-A863-4733-AE5E-8264A655996D}"/>
              </a:ext>
            </a:extLst>
          </p:cNvPr>
          <p:cNvSpPr>
            <a:spLocks noGrp="1"/>
          </p:cNvSpPr>
          <p:nvPr>
            <p:ph type="title"/>
          </p:nvPr>
        </p:nvSpPr>
        <p:spPr/>
        <p:txBody>
          <a:bodyPr/>
          <a:lstStyle/>
          <a:p>
            <a:r>
              <a:rPr lang="en-CA"/>
              <a:t>Consent for vaccination </a:t>
            </a:r>
          </a:p>
        </p:txBody>
      </p:sp>
      <p:sp>
        <p:nvSpPr>
          <p:cNvPr id="3" name="Content Placeholder 2">
            <a:extLst>
              <a:ext uri="{FF2B5EF4-FFF2-40B4-BE49-F238E27FC236}">
                <a16:creationId xmlns:a16="http://schemas.microsoft.com/office/drawing/2014/main" id="{D426AEB0-454D-4BA0-ACA1-3EFB914CC213}"/>
              </a:ext>
            </a:extLst>
          </p:cNvPr>
          <p:cNvSpPr>
            <a:spLocks noGrp="1"/>
          </p:cNvSpPr>
          <p:nvPr>
            <p:ph idx="1"/>
          </p:nvPr>
        </p:nvSpPr>
        <p:spPr>
          <a:xfrm>
            <a:off x="609441" y="1705105"/>
            <a:ext cx="10969943" cy="4104066"/>
          </a:xfrm>
        </p:spPr>
        <p:txBody>
          <a:bodyPr>
            <a:normAutofit/>
          </a:bodyPr>
          <a:lstStyle/>
          <a:p>
            <a:pPr marL="0" indent="0">
              <a:buNone/>
            </a:pPr>
            <a:r>
              <a:rPr lang="en-CA" sz="2000" i="1">
                <a:solidFill>
                  <a:schemeClr val="accent4"/>
                </a:solidFill>
              </a:rPr>
              <a:t>You asked: </a:t>
            </a:r>
          </a:p>
          <a:p>
            <a:r>
              <a:rPr lang="en-CA" sz="2000" i="1">
                <a:solidFill>
                  <a:schemeClr val="accent4"/>
                </a:solidFill>
              </a:rPr>
              <a:t>“</a:t>
            </a:r>
            <a:r>
              <a:rPr lang="en-US" sz="2000" i="1">
                <a:solidFill>
                  <a:schemeClr val="accent4"/>
                </a:solidFill>
              </a:rPr>
              <a:t>Will children be vaccinated in Ontario without parental consent…” </a:t>
            </a:r>
          </a:p>
          <a:p>
            <a:endParaRPr lang="en-US" sz="2000"/>
          </a:p>
          <a:p>
            <a:pPr marL="0" indent="0">
              <a:buNone/>
            </a:pPr>
            <a:r>
              <a:rPr lang="en-US" sz="2000"/>
              <a:t>There is no age of consent for medical procedures in Ontario. Anyone getting the COVID-19 vaccine, including youth, must provide informed consent. </a:t>
            </a:r>
          </a:p>
          <a:p>
            <a:pPr marL="0" indent="0">
              <a:buNone/>
            </a:pPr>
            <a:endParaRPr lang="en-US" sz="2000" dirty="0"/>
          </a:p>
          <a:p>
            <a:pPr marL="0" indent="0">
              <a:buNone/>
            </a:pPr>
            <a:r>
              <a:rPr lang="en-US" sz="2000"/>
              <a:t>Informed consent means that you understand:​</a:t>
            </a:r>
          </a:p>
          <a:p>
            <a:r>
              <a:rPr lang="en-US" sz="2000"/>
              <a:t>what the vaccine involves (for example, how it is given and what possible side effects there may be)​</a:t>
            </a:r>
          </a:p>
          <a:p>
            <a:r>
              <a:rPr lang="en-US" sz="2000"/>
              <a:t>why it is recommended​</a:t>
            </a:r>
          </a:p>
          <a:p>
            <a:r>
              <a:rPr lang="en-US" sz="2000"/>
              <a:t>the risks and benefits of getting or not getting it​</a:t>
            </a:r>
          </a:p>
          <a:p>
            <a:endParaRPr lang="en-CA"/>
          </a:p>
        </p:txBody>
      </p:sp>
    </p:spTree>
    <p:extLst>
      <p:ext uri="{BB962C8B-B14F-4D97-AF65-F5344CB8AC3E}">
        <p14:creationId xmlns:p14="http://schemas.microsoft.com/office/powerpoint/2010/main" val="14836682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F9BAEC8-0C23-45AF-9E97-D08861646523}"/>
              </a:ext>
            </a:extLst>
          </p:cNvPr>
          <p:cNvSpPr txBox="1">
            <a:spLocks/>
          </p:cNvSpPr>
          <p:nvPr/>
        </p:nvSpPr>
        <p:spPr>
          <a:xfrm>
            <a:off x="609441" y="416686"/>
            <a:ext cx="10969943" cy="1143000"/>
          </a:xfrm>
          <a:prstGeom prst="rect">
            <a:avLst/>
          </a:prstGeom>
        </p:spPr>
        <p:txBody>
          <a:bodyPr>
            <a:normAutofit fontScale="90000"/>
          </a:bodyPr>
          <a:lstStyle>
            <a:lvl1pPr algn="l" defTabSz="457200" rtl="0" eaLnBrk="1" latinLnBrk="0" hangingPunct="1">
              <a:spcBef>
                <a:spcPct val="0"/>
              </a:spcBef>
              <a:buNone/>
              <a:defRPr sz="4000" b="1" kern="1200">
                <a:solidFill>
                  <a:schemeClr val="tx1"/>
                </a:solidFill>
                <a:latin typeface="+mj-lt"/>
                <a:ea typeface="+mj-ea"/>
                <a:cs typeface="+mj-cs"/>
              </a:defRPr>
            </a:lvl1pPr>
          </a:lstStyle>
          <a:p>
            <a:r>
              <a:rPr lang="en-CA"/>
              <a:t>Recognizing international vaccination records   </a:t>
            </a:r>
          </a:p>
        </p:txBody>
      </p:sp>
      <p:sp>
        <p:nvSpPr>
          <p:cNvPr id="5" name="TextBox 4">
            <a:extLst>
              <a:ext uri="{FF2B5EF4-FFF2-40B4-BE49-F238E27FC236}">
                <a16:creationId xmlns:a16="http://schemas.microsoft.com/office/drawing/2014/main" id="{0E33F6A7-99E6-4B78-BA6F-B9AF62F5A26F}"/>
              </a:ext>
            </a:extLst>
          </p:cNvPr>
          <p:cNvSpPr txBox="1"/>
          <p:nvPr/>
        </p:nvSpPr>
        <p:spPr>
          <a:xfrm>
            <a:off x="781050" y="1688474"/>
            <a:ext cx="10969943" cy="2431435"/>
          </a:xfrm>
          <a:prstGeom prst="rect">
            <a:avLst/>
          </a:prstGeom>
          <a:noFill/>
        </p:spPr>
        <p:txBody>
          <a:bodyPr wrap="square" rtlCol="0">
            <a:spAutoFit/>
          </a:bodyPr>
          <a:lstStyle/>
          <a:p>
            <a:pPr>
              <a:spcBef>
                <a:spcPct val="20000"/>
              </a:spcBef>
              <a:buClr>
                <a:srgbClr val="78A22F"/>
              </a:buClr>
            </a:pPr>
            <a:r>
              <a:rPr lang="en-US" sz="2000" b="1" i="1" dirty="0">
                <a:solidFill>
                  <a:schemeClr val="accent4"/>
                </a:solidFill>
              </a:rPr>
              <a:t>You asked: </a:t>
            </a:r>
          </a:p>
          <a:p>
            <a:pPr marL="342900" indent="-342900">
              <a:spcBef>
                <a:spcPct val="20000"/>
              </a:spcBef>
              <a:buClr>
                <a:srgbClr val="78A22F"/>
              </a:buClr>
              <a:buFont typeface="Arial" panose="020B0604020202020204" pitchFamily="34" charset="0"/>
              <a:buChar char="•"/>
            </a:pPr>
            <a:r>
              <a:rPr lang="en-US" sz="2000" b="1" i="1" dirty="0">
                <a:solidFill>
                  <a:schemeClr val="accent4"/>
                </a:solidFill>
              </a:rPr>
              <a:t>“I received my first dose in Guelph and will likely not receive my second dose before travel. Is there a formal process to officially register in Ontario as fully vaccinated after receiving the 2nd dose abroad?” </a:t>
            </a:r>
          </a:p>
          <a:p>
            <a:pPr>
              <a:spcBef>
                <a:spcPct val="20000"/>
              </a:spcBef>
              <a:buClr>
                <a:srgbClr val="78A22F"/>
              </a:buClr>
            </a:pPr>
            <a:endParaRPr lang="en-US" sz="2000" b="1" dirty="0">
              <a:solidFill>
                <a:srgbClr val="00928F"/>
              </a:solidFill>
            </a:endParaRPr>
          </a:p>
          <a:p>
            <a:pPr marL="342900" indent="-342900">
              <a:spcBef>
                <a:spcPct val="20000"/>
              </a:spcBef>
              <a:buClr>
                <a:srgbClr val="78A22F"/>
              </a:buClr>
              <a:buFont typeface="Arial" panose="020B0604020202020204" pitchFamily="34" charset="0"/>
              <a:buChar char="•"/>
            </a:pPr>
            <a:r>
              <a:rPr lang="en-US" sz="2000" b="1" dirty="0">
                <a:solidFill>
                  <a:srgbClr val="00928F"/>
                </a:solidFill>
              </a:rPr>
              <a:t>There will be a process for registering as fully vaccinated in Ontario’s system. We expect more information on this soon.  </a:t>
            </a:r>
          </a:p>
        </p:txBody>
      </p:sp>
    </p:spTree>
    <p:extLst>
      <p:ext uri="{BB962C8B-B14F-4D97-AF65-F5344CB8AC3E}">
        <p14:creationId xmlns:p14="http://schemas.microsoft.com/office/powerpoint/2010/main" val="4084853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F9BAEC8-0C23-45AF-9E97-D08861646523}"/>
              </a:ext>
            </a:extLst>
          </p:cNvPr>
          <p:cNvSpPr txBox="1">
            <a:spLocks/>
          </p:cNvSpPr>
          <p:nvPr/>
        </p:nvSpPr>
        <p:spPr>
          <a:xfrm>
            <a:off x="609441" y="416686"/>
            <a:ext cx="10969943" cy="1143000"/>
          </a:xfrm>
          <a:prstGeom prst="rect">
            <a:avLst/>
          </a:prstGeom>
        </p:spPr>
        <p:txBody>
          <a:bodyPr>
            <a:normAutofit fontScale="90000" lnSpcReduction="10000"/>
          </a:bodyPr>
          <a:lstStyle>
            <a:lvl1pPr algn="l" defTabSz="457200" rtl="0" eaLnBrk="1" latinLnBrk="0" hangingPunct="1">
              <a:spcBef>
                <a:spcPct val="0"/>
              </a:spcBef>
              <a:buNone/>
              <a:defRPr sz="4000" b="1" kern="1200">
                <a:solidFill>
                  <a:schemeClr val="tx1"/>
                </a:solidFill>
                <a:latin typeface="+mj-lt"/>
                <a:ea typeface="+mj-ea"/>
                <a:cs typeface="+mj-cs"/>
              </a:defRPr>
            </a:lvl1pPr>
          </a:lstStyle>
          <a:p>
            <a:r>
              <a:rPr lang="en-CA"/>
              <a:t>Immunity following COVID-19 infection vs. immunity following vaccination </a:t>
            </a:r>
          </a:p>
        </p:txBody>
      </p:sp>
      <p:sp>
        <p:nvSpPr>
          <p:cNvPr id="5" name="TextBox 4">
            <a:extLst>
              <a:ext uri="{FF2B5EF4-FFF2-40B4-BE49-F238E27FC236}">
                <a16:creationId xmlns:a16="http://schemas.microsoft.com/office/drawing/2014/main" id="{0E33F6A7-99E6-4B78-BA6F-B9AF62F5A26F}"/>
              </a:ext>
            </a:extLst>
          </p:cNvPr>
          <p:cNvSpPr txBox="1"/>
          <p:nvPr/>
        </p:nvSpPr>
        <p:spPr>
          <a:xfrm>
            <a:off x="781050" y="1688474"/>
            <a:ext cx="10969943" cy="4585871"/>
          </a:xfrm>
          <a:prstGeom prst="rect">
            <a:avLst/>
          </a:prstGeom>
          <a:noFill/>
        </p:spPr>
        <p:txBody>
          <a:bodyPr wrap="square" rtlCol="0">
            <a:spAutoFit/>
          </a:bodyPr>
          <a:lstStyle/>
          <a:p>
            <a:pPr>
              <a:spcBef>
                <a:spcPct val="20000"/>
              </a:spcBef>
              <a:buClr>
                <a:srgbClr val="78A22F"/>
              </a:buClr>
            </a:pPr>
            <a:r>
              <a:rPr lang="en-US" sz="2000" b="1" i="1">
                <a:solidFill>
                  <a:schemeClr val="accent4"/>
                </a:solidFill>
              </a:rPr>
              <a:t>You asked: </a:t>
            </a:r>
          </a:p>
          <a:p>
            <a:pPr marL="342900" indent="-342900">
              <a:spcBef>
                <a:spcPct val="20000"/>
              </a:spcBef>
              <a:buClr>
                <a:srgbClr val="78A22F"/>
              </a:buClr>
              <a:buFont typeface="Arial" panose="020B0604020202020204" pitchFamily="34" charset="0"/>
              <a:buChar char="•"/>
            </a:pPr>
            <a:r>
              <a:rPr lang="en-US" sz="2000" b="1" i="1">
                <a:solidFill>
                  <a:schemeClr val="accent4"/>
                </a:solidFill>
              </a:rPr>
              <a:t>“…why would we vaccinate those that have previously recovered from covid…” </a:t>
            </a:r>
          </a:p>
          <a:p>
            <a:pPr marL="342900" indent="-342900">
              <a:spcBef>
                <a:spcPct val="20000"/>
              </a:spcBef>
              <a:buClr>
                <a:srgbClr val="78A22F"/>
              </a:buClr>
              <a:buFont typeface="Arial" panose="020B0604020202020204" pitchFamily="34" charset="0"/>
              <a:buChar char="•"/>
            </a:pPr>
            <a:r>
              <a:rPr lang="en-US" sz="2000" b="1" i="1">
                <a:solidFill>
                  <a:schemeClr val="accent4"/>
                </a:solidFill>
              </a:rPr>
              <a:t>“A recent study demonstrated that there may be a far higher frequency of naturally acquired immunity among Canadians…Will the local public health unit support the offering of voluntary testing to members of the university community to determine if they have evidence of SARS-CoV-2-specific immunity?”</a:t>
            </a:r>
          </a:p>
          <a:p>
            <a:pPr>
              <a:spcBef>
                <a:spcPct val="20000"/>
              </a:spcBef>
              <a:buClr>
                <a:srgbClr val="78A22F"/>
              </a:buClr>
            </a:pPr>
            <a:endParaRPr lang="en-US" sz="2000" b="1">
              <a:solidFill>
                <a:srgbClr val="00928F"/>
              </a:solidFill>
            </a:endParaRPr>
          </a:p>
          <a:p>
            <a:pPr marL="342900" indent="-342900">
              <a:spcBef>
                <a:spcPct val="20000"/>
              </a:spcBef>
              <a:buClr>
                <a:srgbClr val="78A22F"/>
              </a:buClr>
              <a:buFont typeface="Arial" panose="020B0604020202020204" pitchFamily="34" charset="0"/>
              <a:buChar char="•"/>
            </a:pPr>
            <a:r>
              <a:rPr lang="en-US" sz="2000" b="1">
                <a:solidFill>
                  <a:srgbClr val="00928F"/>
                </a:solidFill>
              </a:rPr>
              <a:t>The recommendation is to vaccinate these individuals </a:t>
            </a:r>
          </a:p>
          <a:p>
            <a:pPr marL="342900" indent="-342900">
              <a:spcBef>
                <a:spcPct val="20000"/>
              </a:spcBef>
              <a:buClr>
                <a:srgbClr val="78A22F"/>
              </a:buClr>
              <a:buFont typeface="Arial" panose="020B0604020202020204" pitchFamily="34" charset="0"/>
              <a:buChar char="•"/>
            </a:pPr>
            <a:endParaRPr lang="en-US" sz="2000" b="1">
              <a:solidFill>
                <a:srgbClr val="00928F"/>
              </a:solidFill>
            </a:endParaRPr>
          </a:p>
          <a:p>
            <a:pPr marL="342900" indent="-342900">
              <a:spcBef>
                <a:spcPct val="20000"/>
              </a:spcBef>
              <a:buClr>
                <a:srgbClr val="78A22F"/>
              </a:buClr>
              <a:buFont typeface="Arial" panose="020B0604020202020204" pitchFamily="34" charset="0"/>
              <a:buChar char="•"/>
            </a:pPr>
            <a:r>
              <a:rPr lang="en-US" sz="2000" b="1">
                <a:solidFill>
                  <a:srgbClr val="00928F"/>
                </a:solidFill>
              </a:rPr>
              <a:t>The health unit would not recommend using antibody testing as a means of determining probable resistance to future infection or as a substitute for vaccination </a:t>
            </a:r>
          </a:p>
          <a:p>
            <a:pPr>
              <a:spcBef>
                <a:spcPct val="20000"/>
              </a:spcBef>
              <a:buClr>
                <a:srgbClr val="78A22F"/>
              </a:buClr>
            </a:pPr>
            <a:endParaRPr lang="en-US" sz="2000" b="1">
              <a:solidFill>
                <a:srgbClr val="00928F"/>
              </a:solidFill>
            </a:endParaRPr>
          </a:p>
          <a:p>
            <a:pPr>
              <a:spcBef>
                <a:spcPct val="20000"/>
              </a:spcBef>
              <a:buClr>
                <a:srgbClr val="78A22F"/>
              </a:buClr>
            </a:pPr>
            <a:endParaRPr lang="en-US" sz="2000" b="1">
              <a:solidFill>
                <a:srgbClr val="00928F"/>
              </a:solidFill>
            </a:endParaRPr>
          </a:p>
        </p:txBody>
      </p:sp>
    </p:spTree>
    <p:extLst>
      <p:ext uri="{BB962C8B-B14F-4D97-AF65-F5344CB8AC3E}">
        <p14:creationId xmlns:p14="http://schemas.microsoft.com/office/powerpoint/2010/main" val="40555206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B5149-B6F1-461D-8F32-485BC17CCC3A}"/>
              </a:ext>
            </a:extLst>
          </p:cNvPr>
          <p:cNvSpPr>
            <a:spLocks noGrp="1"/>
          </p:cNvSpPr>
          <p:nvPr>
            <p:ph type="title"/>
          </p:nvPr>
        </p:nvSpPr>
        <p:spPr>
          <a:xfrm>
            <a:off x="609440" y="2039424"/>
            <a:ext cx="10969943" cy="1143000"/>
          </a:xfrm>
        </p:spPr>
        <p:txBody>
          <a:bodyPr>
            <a:normAutofit fontScale="90000"/>
          </a:bodyPr>
          <a:lstStyle/>
          <a:p>
            <a:r>
              <a:rPr lang="en-CA"/>
              <a:t>Your questions: </a:t>
            </a:r>
            <a:br>
              <a:rPr lang="en-CA"/>
            </a:br>
            <a:r>
              <a:rPr lang="en-CA"/>
              <a:t>Returning to campus  </a:t>
            </a:r>
          </a:p>
        </p:txBody>
      </p:sp>
    </p:spTree>
    <p:extLst>
      <p:ext uri="{BB962C8B-B14F-4D97-AF65-F5344CB8AC3E}">
        <p14:creationId xmlns:p14="http://schemas.microsoft.com/office/powerpoint/2010/main" val="25887960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F9BAEC8-0C23-45AF-9E97-D08861646523}"/>
              </a:ext>
            </a:extLst>
          </p:cNvPr>
          <p:cNvSpPr txBox="1">
            <a:spLocks/>
          </p:cNvSpPr>
          <p:nvPr/>
        </p:nvSpPr>
        <p:spPr>
          <a:xfrm>
            <a:off x="609441" y="416686"/>
            <a:ext cx="10969943" cy="1143000"/>
          </a:xfrm>
          <a:prstGeom prst="rect">
            <a:avLst/>
          </a:prstGeom>
        </p:spPr>
        <p:txBody>
          <a:bodyPr>
            <a:normAutofit fontScale="97500"/>
          </a:bodyPr>
          <a:lstStyle>
            <a:lvl1pPr algn="l" defTabSz="457200" rtl="0" eaLnBrk="1" latinLnBrk="0" hangingPunct="1">
              <a:spcBef>
                <a:spcPct val="0"/>
              </a:spcBef>
              <a:buNone/>
              <a:defRPr sz="4000" b="1" kern="1200">
                <a:solidFill>
                  <a:schemeClr val="tx1"/>
                </a:solidFill>
                <a:latin typeface="+mj-lt"/>
                <a:ea typeface="+mj-ea"/>
                <a:cs typeface="+mj-cs"/>
              </a:defRPr>
            </a:lvl1pPr>
          </a:lstStyle>
          <a:p>
            <a:r>
              <a:rPr lang="en-CA"/>
              <a:t>Returning to campus </a:t>
            </a:r>
          </a:p>
        </p:txBody>
      </p:sp>
      <p:sp>
        <p:nvSpPr>
          <p:cNvPr id="5" name="TextBox 4">
            <a:extLst>
              <a:ext uri="{FF2B5EF4-FFF2-40B4-BE49-F238E27FC236}">
                <a16:creationId xmlns:a16="http://schemas.microsoft.com/office/drawing/2014/main" id="{0E33F6A7-99E6-4B78-BA6F-B9AF62F5A26F}"/>
              </a:ext>
            </a:extLst>
          </p:cNvPr>
          <p:cNvSpPr txBox="1"/>
          <p:nvPr/>
        </p:nvSpPr>
        <p:spPr>
          <a:xfrm>
            <a:off x="781050" y="1676400"/>
            <a:ext cx="10969943" cy="4216539"/>
          </a:xfrm>
          <a:prstGeom prst="rect">
            <a:avLst/>
          </a:prstGeom>
          <a:noFill/>
        </p:spPr>
        <p:txBody>
          <a:bodyPr wrap="square" rtlCol="0">
            <a:spAutoFit/>
          </a:bodyPr>
          <a:lstStyle/>
          <a:p>
            <a:pPr>
              <a:spcBef>
                <a:spcPct val="20000"/>
              </a:spcBef>
              <a:buClr>
                <a:srgbClr val="78A22F"/>
              </a:buClr>
            </a:pPr>
            <a:r>
              <a:rPr lang="en-US" sz="2000" b="1" i="1" dirty="0">
                <a:solidFill>
                  <a:schemeClr val="accent4"/>
                </a:solidFill>
                <a:latin typeface="+mj-lt"/>
              </a:rPr>
              <a:t>You asked: </a:t>
            </a:r>
          </a:p>
          <a:p>
            <a:pPr marL="342900" indent="-342900">
              <a:spcBef>
                <a:spcPct val="20000"/>
              </a:spcBef>
              <a:buClr>
                <a:srgbClr val="78A22F"/>
              </a:buClr>
              <a:buFont typeface="Arial" panose="020B0604020202020204" pitchFamily="34" charset="0"/>
              <a:buChar char="•"/>
            </a:pPr>
            <a:r>
              <a:rPr lang="en-US" sz="2000" b="1" i="1" dirty="0">
                <a:solidFill>
                  <a:schemeClr val="accent4"/>
                </a:solidFill>
                <a:latin typeface="+mj-lt"/>
              </a:rPr>
              <a:t>“…is it realistic assumption that the conditions in September and the Fall term will be such that it will be safe for most students to return to campus and for the faculty (in particular a vulnerable faculty) to teach them face-to-face without a mask and physical distancing.”</a:t>
            </a:r>
          </a:p>
          <a:p>
            <a:pPr marL="342900" marR="0" lvl="0" indent="-342900" algn="l" defTabSz="457200" rtl="0" eaLnBrk="1" fontAlgn="auto" latinLnBrk="0" hangingPunct="1">
              <a:lnSpc>
                <a:spcPct val="100000"/>
              </a:lnSpc>
              <a:spcBef>
                <a:spcPct val="20000"/>
              </a:spcBef>
              <a:spcAft>
                <a:spcPts val="0"/>
              </a:spcAft>
              <a:buClr>
                <a:srgbClr val="78A22F"/>
              </a:buClr>
              <a:buSzTx/>
              <a:buFont typeface="Arial" panose="020B0604020202020204" pitchFamily="34" charset="0"/>
              <a:buChar char="•"/>
              <a:tabLst/>
              <a:defRPr/>
            </a:pPr>
            <a:r>
              <a:rPr kumimoji="0" lang="en-US" sz="2000" b="1" i="1" u="none" strike="noStrike" kern="1200" cap="none" spc="0" normalizeH="0" baseline="0" noProof="0" dirty="0">
                <a:ln>
                  <a:noFill/>
                </a:ln>
                <a:solidFill>
                  <a:schemeClr val="accent4"/>
                </a:solidFill>
                <a:effectLst/>
                <a:uLnTx/>
                <a:uFillTx/>
                <a:latin typeface="+mj-lt"/>
                <a:ea typeface="+mn-ea"/>
                <a:cs typeface="+mn-cs"/>
              </a:rPr>
              <a:t>“Do you expect that 2 meters physical distancing be required in classrooms in September”</a:t>
            </a:r>
          </a:p>
          <a:p>
            <a:pPr marL="342900" marR="0" lvl="0" indent="-342900" algn="l" defTabSz="457200" rtl="0" eaLnBrk="1" fontAlgn="auto" latinLnBrk="0" hangingPunct="1">
              <a:lnSpc>
                <a:spcPct val="100000"/>
              </a:lnSpc>
              <a:spcBef>
                <a:spcPct val="20000"/>
              </a:spcBef>
              <a:spcAft>
                <a:spcPts val="0"/>
              </a:spcAft>
              <a:buClr>
                <a:srgbClr val="78A22F"/>
              </a:buClr>
              <a:buSzTx/>
              <a:buFont typeface="Arial" panose="020B0604020202020204" pitchFamily="34" charset="0"/>
              <a:buChar char="•"/>
              <a:tabLst/>
              <a:defRPr/>
            </a:pPr>
            <a:endParaRPr kumimoji="0" lang="en-US" sz="2000" b="1" i="0" u="none" strike="noStrike" kern="1200" cap="none" spc="0" normalizeH="0" baseline="0" noProof="0" dirty="0">
              <a:ln>
                <a:noFill/>
              </a:ln>
              <a:solidFill>
                <a:srgbClr val="00928F"/>
              </a:solidFill>
              <a:effectLst/>
              <a:uLnTx/>
              <a:uFillTx/>
              <a:latin typeface="+mj-lt"/>
              <a:ea typeface="+mn-ea"/>
              <a:cs typeface="+mn-cs"/>
            </a:endParaRPr>
          </a:p>
          <a:p>
            <a:pPr marL="342900" marR="0" lvl="0" indent="-342900" algn="l" defTabSz="457200" rtl="0" eaLnBrk="1" fontAlgn="auto" latinLnBrk="0" hangingPunct="1">
              <a:lnSpc>
                <a:spcPct val="100000"/>
              </a:lnSpc>
              <a:spcBef>
                <a:spcPct val="20000"/>
              </a:spcBef>
              <a:spcAft>
                <a:spcPts val="0"/>
              </a:spcAft>
              <a:buClr>
                <a:srgbClr val="78A22F"/>
              </a:buClr>
              <a:buSzTx/>
              <a:buFont typeface="Arial" panose="020B0604020202020204" pitchFamily="34" charset="0"/>
              <a:buChar char="•"/>
              <a:tabLst/>
              <a:defRPr/>
            </a:pPr>
            <a:r>
              <a:rPr lang="en-CA" sz="2000" b="1" dirty="0">
                <a:solidFill>
                  <a:srgbClr val="00928F"/>
                </a:solidFill>
                <a:latin typeface="+mj-lt"/>
              </a:rPr>
              <a:t>It is reasonable to expect a return to on-campus, in-person learning this fall.</a:t>
            </a:r>
          </a:p>
          <a:p>
            <a:pPr marL="342900" marR="0" lvl="0" indent="-342900" algn="l" defTabSz="457200" rtl="0" eaLnBrk="1" fontAlgn="auto" latinLnBrk="0" hangingPunct="1">
              <a:lnSpc>
                <a:spcPct val="100000"/>
              </a:lnSpc>
              <a:spcBef>
                <a:spcPct val="20000"/>
              </a:spcBef>
              <a:spcAft>
                <a:spcPts val="0"/>
              </a:spcAft>
              <a:buClr>
                <a:srgbClr val="78A22F"/>
              </a:buClr>
              <a:buSzTx/>
              <a:buFont typeface="Arial" panose="020B0604020202020204" pitchFamily="34" charset="0"/>
              <a:buChar char="•"/>
              <a:tabLst/>
              <a:defRPr/>
            </a:pPr>
            <a:r>
              <a:rPr lang="en-CA" sz="2000" b="1" dirty="0">
                <a:solidFill>
                  <a:srgbClr val="00928F"/>
                </a:solidFill>
                <a:latin typeface="+mj-lt"/>
              </a:rPr>
              <a:t>Masking will continue to be important until we reach high levels of vaccine coverage.</a:t>
            </a:r>
            <a:endParaRPr lang="en-US" sz="2000" b="1" dirty="0">
              <a:solidFill>
                <a:srgbClr val="00928F"/>
              </a:solidFill>
              <a:latin typeface="+mj-lt"/>
            </a:endParaRPr>
          </a:p>
          <a:p>
            <a:pPr marL="342900" indent="-342900">
              <a:spcBef>
                <a:spcPct val="20000"/>
              </a:spcBef>
              <a:buClr>
                <a:srgbClr val="78A22F"/>
              </a:buClr>
              <a:buFont typeface="Arial" panose="020B0604020202020204" pitchFamily="34" charset="0"/>
              <a:buChar char="•"/>
            </a:pPr>
            <a:r>
              <a:rPr lang="en-US" sz="2000" b="1" dirty="0">
                <a:solidFill>
                  <a:srgbClr val="00928F"/>
                </a:solidFill>
                <a:latin typeface="+mj-lt"/>
              </a:rPr>
              <a:t>Getting immunized before September reduces your risk.</a:t>
            </a:r>
          </a:p>
          <a:p>
            <a:pPr marL="342900" indent="-342900">
              <a:spcBef>
                <a:spcPct val="20000"/>
              </a:spcBef>
              <a:buClr>
                <a:srgbClr val="78A22F"/>
              </a:buClr>
              <a:buFont typeface="Arial" panose="020B0604020202020204" pitchFamily="34" charset="0"/>
              <a:buChar char="•"/>
            </a:pPr>
            <a:endParaRPr lang="en-CA" sz="2000" b="1" dirty="0">
              <a:solidFill>
                <a:srgbClr val="00928F"/>
              </a:solidFill>
              <a:latin typeface="+mj-lt"/>
            </a:endParaRPr>
          </a:p>
        </p:txBody>
      </p:sp>
    </p:spTree>
    <p:extLst>
      <p:ext uri="{BB962C8B-B14F-4D97-AF65-F5344CB8AC3E}">
        <p14:creationId xmlns:p14="http://schemas.microsoft.com/office/powerpoint/2010/main" val="5078208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F9BAEC8-0C23-45AF-9E97-D08861646523}"/>
              </a:ext>
            </a:extLst>
          </p:cNvPr>
          <p:cNvSpPr txBox="1">
            <a:spLocks/>
          </p:cNvSpPr>
          <p:nvPr/>
        </p:nvSpPr>
        <p:spPr>
          <a:xfrm>
            <a:off x="609441" y="416686"/>
            <a:ext cx="10969943" cy="1143000"/>
          </a:xfrm>
          <a:prstGeom prst="rect">
            <a:avLst/>
          </a:prstGeom>
        </p:spPr>
        <p:txBody>
          <a:bodyPr>
            <a:normAutofit fontScale="97500"/>
          </a:bodyPr>
          <a:lstStyle>
            <a:lvl1pPr algn="l" defTabSz="457200" rtl="0" eaLnBrk="1" latinLnBrk="0" hangingPunct="1">
              <a:spcBef>
                <a:spcPct val="0"/>
              </a:spcBef>
              <a:buNone/>
              <a:defRPr sz="4000" b="1" kern="1200">
                <a:solidFill>
                  <a:schemeClr val="tx1"/>
                </a:solidFill>
                <a:latin typeface="+mj-lt"/>
                <a:ea typeface="+mj-ea"/>
                <a:cs typeface="+mj-cs"/>
              </a:defRPr>
            </a:lvl1pPr>
          </a:lstStyle>
          <a:p>
            <a:r>
              <a:rPr lang="en-CA"/>
              <a:t>Vaccination and returning to campus </a:t>
            </a:r>
          </a:p>
        </p:txBody>
      </p:sp>
      <p:sp>
        <p:nvSpPr>
          <p:cNvPr id="5" name="TextBox 4">
            <a:extLst>
              <a:ext uri="{FF2B5EF4-FFF2-40B4-BE49-F238E27FC236}">
                <a16:creationId xmlns:a16="http://schemas.microsoft.com/office/drawing/2014/main" id="{0E33F6A7-99E6-4B78-BA6F-B9AF62F5A26F}"/>
              </a:ext>
            </a:extLst>
          </p:cNvPr>
          <p:cNvSpPr txBox="1"/>
          <p:nvPr/>
        </p:nvSpPr>
        <p:spPr>
          <a:xfrm>
            <a:off x="768171" y="1259640"/>
            <a:ext cx="10969943" cy="5238357"/>
          </a:xfrm>
          <a:prstGeom prst="rect">
            <a:avLst/>
          </a:prstGeom>
          <a:noFill/>
        </p:spPr>
        <p:txBody>
          <a:bodyPr wrap="square" rtlCol="0">
            <a:spAutoFit/>
          </a:bodyPr>
          <a:lstStyle/>
          <a:p>
            <a:pPr>
              <a:spcBef>
                <a:spcPct val="20000"/>
              </a:spcBef>
              <a:buClr>
                <a:srgbClr val="78A22F"/>
              </a:buClr>
            </a:pPr>
            <a:r>
              <a:rPr lang="en-US" sz="2000" b="1" i="1" dirty="0">
                <a:solidFill>
                  <a:schemeClr val="accent4"/>
                </a:solidFill>
              </a:rPr>
              <a:t>You asked: </a:t>
            </a:r>
          </a:p>
          <a:p>
            <a:pPr marL="342900" indent="-342900">
              <a:spcBef>
                <a:spcPct val="20000"/>
              </a:spcBef>
              <a:buClr>
                <a:srgbClr val="78A22F"/>
              </a:buClr>
              <a:buFont typeface="Arial" panose="020B0604020202020204" pitchFamily="34" charset="0"/>
              <a:buChar char="•"/>
            </a:pPr>
            <a:r>
              <a:rPr lang="en-US" sz="2000" b="1" i="1" dirty="0">
                <a:solidFill>
                  <a:schemeClr val="accent4"/>
                </a:solidFill>
              </a:rPr>
              <a:t>“What percentage of students, faculty, and staff should be fully vaccinated …to safely resume face-to-face classes…?”</a:t>
            </a:r>
          </a:p>
          <a:p>
            <a:pPr marL="342900" indent="-342900">
              <a:spcBef>
                <a:spcPct val="20000"/>
              </a:spcBef>
              <a:buClr>
                <a:srgbClr val="78A22F"/>
              </a:buClr>
              <a:buFont typeface="Arial" panose="020B0604020202020204" pitchFamily="34" charset="0"/>
              <a:buChar char="•"/>
            </a:pPr>
            <a:r>
              <a:rPr lang="en-US" sz="2000" b="1" i="1" dirty="0">
                <a:solidFill>
                  <a:schemeClr val="accent4"/>
                </a:solidFill>
              </a:rPr>
              <a:t>“…what can be done to make sure that (students who are not fully vaccinated) will not affect our campus and our community...”</a:t>
            </a:r>
          </a:p>
          <a:p>
            <a:pPr marL="342900" indent="-342900">
              <a:spcBef>
                <a:spcPct val="20000"/>
              </a:spcBef>
              <a:buClr>
                <a:srgbClr val="78A22F"/>
              </a:buClr>
              <a:buFont typeface="Arial" panose="020B0604020202020204" pitchFamily="34" charset="0"/>
              <a:buChar char="•"/>
            </a:pPr>
            <a:r>
              <a:rPr lang="en-US" sz="2000" b="1" i="1" dirty="0">
                <a:solidFill>
                  <a:schemeClr val="accent4"/>
                </a:solidFill>
              </a:rPr>
              <a:t>“What will the local public health unit's policy be for those who want to return to campus without receiving a COVID-19 vaccine?”</a:t>
            </a:r>
          </a:p>
          <a:p>
            <a:pPr>
              <a:spcBef>
                <a:spcPct val="20000"/>
              </a:spcBef>
              <a:buClr>
                <a:srgbClr val="78A22F"/>
              </a:buClr>
            </a:pPr>
            <a:endParaRPr lang="en-US" sz="2000" b="1" dirty="0">
              <a:solidFill>
                <a:srgbClr val="00928F"/>
              </a:solidFill>
            </a:endParaRPr>
          </a:p>
          <a:p>
            <a:pPr marL="342900" indent="-342900">
              <a:spcBef>
                <a:spcPct val="20000"/>
              </a:spcBef>
              <a:buClr>
                <a:srgbClr val="78A22F"/>
              </a:buClr>
              <a:buFont typeface="Arial" panose="020B0604020202020204" pitchFamily="34" charset="0"/>
              <a:buChar char="•"/>
            </a:pPr>
            <a:r>
              <a:rPr lang="en-US" sz="2000" b="1" dirty="0">
                <a:solidFill>
                  <a:srgbClr val="00928F"/>
                </a:solidFill>
              </a:rPr>
              <a:t>There is no known vaccine coverage that can guarantee the absolute safety from COVID of a group of people and this is unlikely to change for many years</a:t>
            </a:r>
          </a:p>
          <a:p>
            <a:pPr marL="342900" indent="-342900">
              <a:spcBef>
                <a:spcPct val="20000"/>
              </a:spcBef>
              <a:buClr>
                <a:srgbClr val="78A22F"/>
              </a:buClr>
              <a:buFont typeface="Arial" panose="020B0604020202020204" pitchFamily="34" charset="0"/>
              <a:buChar char="•"/>
            </a:pPr>
            <a:r>
              <a:rPr lang="en-US" sz="2000" b="1" dirty="0">
                <a:solidFill>
                  <a:srgbClr val="00928F"/>
                </a:solidFill>
              </a:rPr>
              <a:t>Be a role model, get vaccinated and encourage others to be vaccinated</a:t>
            </a:r>
          </a:p>
          <a:p>
            <a:pPr marL="342900" indent="-342900">
              <a:spcBef>
                <a:spcPct val="20000"/>
              </a:spcBef>
              <a:buClr>
                <a:srgbClr val="78A22F"/>
              </a:buClr>
              <a:buFont typeface="Arial" panose="020B0604020202020204" pitchFamily="34" charset="0"/>
              <a:buChar char="•"/>
            </a:pPr>
            <a:r>
              <a:rPr lang="en-US" sz="2000" b="1" dirty="0">
                <a:solidFill>
                  <a:srgbClr val="00928F"/>
                </a:solidFill>
              </a:rPr>
              <a:t>Based on results in other jurisdictions, we expect vaccination rates among students to be high. In other parts of the world, we see vaccination rates of above 65% in young people </a:t>
            </a:r>
          </a:p>
          <a:p>
            <a:pPr>
              <a:spcBef>
                <a:spcPct val="20000"/>
              </a:spcBef>
              <a:buClr>
                <a:srgbClr val="78A22F"/>
              </a:buClr>
            </a:pPr>
            <a:endParaRPr lang="en-CA" sz="2200" b="1" dirty="0">
              <a:solidFill>
                <a:srgbClr val="00928F"/>
              </a:solidFill>
            </a:endParaRPr>
          </a:p>
        </p:txBody>
      </p:sp>
    </p:spTree>
    <p:extLst>
      <p:ext uri="{BB962C8B-B14F-4D97-AF65-F5344CB8AC3E}">
        <p14:creationId xmlns:p14="http://schemas.microsoft.com/office/powerpoint/2010/main" val="528961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7D50E-246A-4FCC-9C24-6F755DE18D78}"/>
              </a:ext>
            </a:extLst>
          </p:cNvPr>
          <p:cNvSpPr>
            <a:spLocks noGrp="1"/>
          </p:cNvSpPr>
          <p:nvPr>
            <p:ph type="title"/>
          </p:nvPr>
        </p:nvSpPr>
        <p:spPr>
          <a:xfrm>
            <a:off x="389103" y="277865"/>
            <a:ext cx="10969943" cy="1143000"/>
          </a:xfrm>
        </p:spPr>
        <p:txBody>
          <a:bodyPr/>
          <a:lstStyle/>
          <a:p>
            <a:r>
              <a:rPr lang="en-CA"/>
              <a:t>Local COVID-19 vaccine program</a:t>
            </a:r>
          </a:p>
        </p:txBody>
      </p:sp>
      <p:sp>
        <p:nvSpPr>
          <p:cNvPr id="3" name="TextBox 2">
            <a:extLst>
              <a:ext uri="{FF2B5EF4-FFF2-40B4-BE49-F238E27FC236}">
                <a16:creationId xmlns:a16="http://schemas.microsoft.com/office/drawing/2014/main" id="{915412B4-EB79-4433-9ED3-780FF380C8BA}"/>
              </a:ext>
            </a:extLst>
          </p:cNvPr>
          <p:cNvSpPr txBox="1"/>
          <p:nvPr/>
        </p:nvSpPr>
        <p:spPr>
          <a:xfrm>
            <a:off x="0" y="6164315"/>
            <a:ext cx="10969943" cy="461665"/>
          </a:xfrm>
          <a:prstGeom prst="rect">
            <a:avLst/>
          </a:prstGeom>
          <a:noFill/>
        </p:spPr>
        <p:txBody>
          <a:bodyPr wrap="square" lIns="91440" tIns="45720" rIns="91440" bIns="45720" rtlCol="0" anchor="t">
            <a:spAutoFit/>
          </a:bodyPr>
          <a:lstStyle/>
          <a:p>
            <a:r>
              <a:rPr lang="en-US" sz="1200"/>
              <a:t>Updated: June 2, 2021. Reflects totals from 8 p.m. the previous business day</a:t>
            </a:r>
            <a:endParaRPr lang="en-US" sz="1200">
              <a:cs typeface="Arial"/>
            </a:endParaRPr>
          </a:p>
          <a:p>
            <a:r>
              <a:rPr lang="en-US" sz="1200"/>
              <a:t>From: </a:t>
            </a:r>
            <a:r>
              <a:rPr lang="en-US" sz="1200">
                <a:hlinkClick r:id="rId3"/>
              </a:rPr>
              <a:t>www.wdgpublichealth.ca/vaccine</a:t>
            </a:r>
            <a:r>
              <a:rPr lang="en-US" sz="1200"/>
              <a:t> </a:t>
            </a:r>
            <a:endParaRPr lang="en-CA" sz="1200"/>
          </a:p>
        </p:txBody>
      </p:sp>
      <p:pic>
        <p:nvPicPr>
          <p:cNvPr id="4" name="Picture 5">
            <a:extLst>
              <a:ext uri="{FF2B5EF4-FFF2-40B4-BE49-F238E27FC236}">
                <a16:creationId xmlns:a16="http://schemas.microsoft.com/office/drawing/2014/main" id="{BC67662F-D79E-4742-AC96-219FCEF82240}"/>
              </a:ext>
            </a:extLst>
          </p:cNvPr>
          <p:cNvPicPr>
            <a:picLocks noChangeAspect="1"/>
          </p:cNvPicPr>
          <p:nvPr/>
        </p:nvPicPr>
        <p:blipFill>
          <a:blip r:embed="rId4"/>
          <a:stretch>
            <a:fillRect/>
          </a:stretch>
        </p:blipFill>
        <p:spPr>
          <a:xfrm>
            <a:off x="150501" y="1318093"/>
            <a:ext cx="12039004" cy="4402223"/>
          </a:xfrm>
          <a:prstGeom prst="rect">
            <a:avLst/>
          </a:prstGeom>
        </p:spPr>
      </p:pic>
    </p:spTree>
    <p:extLst>
      <p:ext uri="{BB962C8B-B14F-4D97-AF65-F5344CB8AC3E}">
        <p14:creationId xmlns:p14="http://schemas.microsoft.com/office/powerpoint/2010/main" val="32239707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278C9-EA7F-4718-886F-CCF3CBBC6FD9}"/>
              </a:ext>
            </a:extLst>
          </p:cNvPr>
          <p:cNvSpPr>
            <a:spLocks noGrp="1"/>
          </p:cNvSpPr>
          <p:nvPr>
            <p:ph type="title"/>
          </p:nvPr>
        </p:nvSpPr>
        <p:spPr/>
        <p:txBody>
          <a:bodyPr>
            <a:normAutofit/>
          </a:bodyPr>
          <a:lstStyle/>
          <a:p>
            <a:r>
              <a:rPr lang="en-CA"/>
              <a:t>Risk of outbreaks on campus</a:t>
            </a:r>
          </a:p>
        </p:txBody>
      </p:sp>
      <p:sp>
        <p:nvSpPr>
          <p:cNvPr id="3" name="Content Placeholder 2">
            <a:extLst>
              <a:ext uri="{FF2B5EF4-FFF2-40B4-BE49-F238E27FC236}">
                <a16:creationId xmlns:a16="http://schemas.microsoft.com/office/drawing/2014/main" id="{08924A63-D352-4492-9E07-C9737B936208}"/>
              </a:ext>
            </a:extLst>
          </p:cNvPr>
          <p:cNvSpPr>
            <a:spLocks noGrp="1"/>
          </p:cNvSpPr>
          <p:nvPr>
            <p:ph idx="1"/>
          </p:nvPr>
        </p:nvSpPr>
        <p:spPr/>
        <p:txBody>
          <a:bodyPr>
            <a:normAutofit/>
          </a:bodyPr>
          <a:lstStyle/>
          <a:p>
            <a:pPr marL="0" indent="0">
              <a:buNone/>
            </a:pPr>
            <a:r>
              <a:rPr lang="en-US" sz="2000" i="1" dirty="0">
                <a:solidFill>
                  <a:schemeClr val="accent4"/>
                </a:solidFill>
              </a:rPr>
              <a:t>You asked: </a:t>
            </a:r>
          </a:p>
          <a:p>
            <a:r>
              <a:rPr lang="en-US" sz="2000" i="1" dirty="0">
                <a:solidFill>
                  <a:schemeClr val="accent4"/>
                </a:solidFill>
              </a:rPr>
              <a:t>“If there have be significant outbreaks in residences, is there any reason to believe these would not occur in classes?”</a:t>
            </a:r>
          </a:p>
          <a:p>
            <a:pPr marL="0" indent="0">
              <a:buNone/>
            </a:pPr>
            <a:endParaRPr lang="en-US" sz="2000" dirty="0"/>
          </a:p>
          <a:p>
            <a:r>
              <a:rPr lang="en-US" sz="2000" dirty="0"/>
              <a:t>In general, congregate settings like residences are at a higher risk for outbreaks because students spend long periods of time there without masks. </a:t>
            </a:r>
          </a:p>
          <a:p>
            <a:r>
              <a:rPr lang="en-US" sz="2000" dirty="0"/>
              <a:t>It is possible for there to be outbreaks in classes, just as it is possible wherever people gather closely and/or indoors (e.g., movie theatres, restaurants, bars, religious venues).</a:t>
            </a:r>
            <a:endParaRPr lang="en-CA" sz="2000" dirty="0"/>
          </a:p>
        </p:txBody>
      </p:sp>
    </p:spTree>
    <p:extLst>
      <p:ext uri="{BB962C8B-B14F-4D97-AF65-F5344CB8AC3E}">
        <p14:creationId xmlns:p14="http://schemas.microsoft.com/office/powerpoint/2010/main" val="21749720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F9BAEC8-0C23-45AF-9E97-D08861646523}"/>
              </a:ext>
            </a:extLst>
          </p:cNvPr>
          <p:cNvSpPr txBox="1">
            <a:spLocks/>
          </p:cNvSpPr>
          <p:nvPr/>
        </p:nvSpPr>
        <p:spPr>
          <a:xfrm>
            <a:off x="609441" y="416686"/>
            <a:ext cx="10969943" cy="1143000"/>
          </a:xfrm>
          <a:prstGeom prst="rect">
            <a:avLst/>
          </a:prstGeom>
        </p:spPr>
        <p:txBody>
          <a:bodyPr>
            <a:normAutofit fontScale="97500"/>
          </a:bodyPr>
          <a:lstStyle>
            <a:lvl1pPr algn="l" defTabSz="457200" rtl="0" eaLnBrk="1" latinLnBrk="0" hangingPunct="1">
              <a:spcBef>
                <a:spcPct val="0"/>
              </a:spcBef>
              <a:buNone/>
              <a:defRPr sz="4000" b="1" kern="1200">
                <a:solidFill>
                  <a:schemeClr val="tx1"/>
                </a:solidFill>
                <a:latin typeface="+mj-lt"/>
                <a:ea typeface="+mj-ea"/>
                <a:cs typeface="+mj-cs"/>
              </a:defRPr>
            </a:lvl1pPr>
          </a:lstStyle>
          <a:p>
            <a:r>
              <a:rPr lang="en-CA"/>
              <a:t>Travel to and from campus </a:t>
            </a:r>
          </a:p>
        </p:txBody>
      </p:sp>
      <p:sp>
        <p:nvSpPr>
          <p:cNvPr id="5" name="TextBox 4">
            <a:extLst>
              <a:ext uri="{FF2B5EF4-FFF2-40B4-BE49-F238E27FC236}">
                <a16:creationId xmlns:a16="http://schemas.microsoft.com/office/drawing/2014/main" id="{0E33F6A7-99E6-4B78-BA6F-B9AF62F5A26F}"/>
              </a:ext>
            </a:extLst>
          </p:cNvPr>
          <p:cNvSpPr txBox="1"/>
          <p:nvPr/>
        </p:nvSpPr>
        <p:spPr>
          <a:xfrm>
            <a:off x="756666" y="1529206"/>
            <a:ext cx="10969943" cy="6235553"/>
          </a:xfrm>
          <a:prstGeom prst="rect">
            <a:avLst/>
          </a:prstGeom>
          <a:noFill/>
        </p:spPr>
        <p:txBody>
          <a:bodyPr wrap="square" rtlCol="0">
            <a:spAutoFit/>
          </a:bodyPr>
          <a:lstStyle/>
          <a:p>
            <a:pPr>
              <a:spcBef>
                <a:spcPct val="20000"/>
              </a:spcBef>
              <a:buClr>
                <a:srgbClr val="78A22F"/>
              </a:buClr>
            </a:pPr>
            <a:r>
              <a:rPr lang="en-US" sz="2000" b="1" i="1" dirty="0">
                <a:solidFill>
                  <a:schemeClr val="accent4"/>
                </a:solidFill>
              </a:rPr>
              <a:t>You asked: </a:t>
            </a:r>
          </a:p>
          <a:p>
            <a:pPr marL="342900" indent="-342900">
              <a:spcBef>
                <a:spcPct val="20000"/>
              </a:spcBef>
              <a:buClr>
                <a:srgbClr val="78A22F"/>
              </a:buClr>
              <a:buFont typeface="Arial" panose="020B0604020202020204" pitchFamily="34" charset="0"/>
              <a:buChar char="•"/>
            </a:pPr>
            <a:r>
              <a:rPr lang="en-US" sz="2000" b="1" i="1" dirty="0">
                <a:solidFill>
                  <a:schemeClr val="accent4"/>
                </a:solidFill>
              </a:rPr>
              <a:t>“…what can be done to make sure that commuting students (e.g., students from other health unit areas) will not import cases to our campus &amp; Guelph and affect those of us who are vulnerable or have vulnerable family members?”</a:t>
            </a:r>
          </a:p>
          <a:p>
            <a:pPr>
              <a:spcBef>
                <a:spcPct val="20000"/>
              </a:spcBef>
              <a:buClr>
                <a:srgbClr val="78A22F"/>
              </a:buClr>
            </a:pPr>
            <a:endParaRPr lang="en-US" sz="2000" b="1" dirty="0">
              <a:solidFill>
                <a:srgbClr val="00928F"/>
              </a:solidFill>
            </a:endParaRPr>
          </a:p>
          <a:p>
            <a:pPr marL="342900" indent="-342900">
              <a:spcBef>
                <a:spcPct val="20000"/>
              </a:spcBef>
              <a:buClr>
                <a:srgbClr val="78A22F"/>
              </a:buClr>
              <a:buFont typeface="Arial" panose="020B0604020202020204" pitchFamily="34" charset="0"/>
              <a:buChar char="•"/>
            </a:pPr>
            <a:r>
              <a:rPr lang="en-US" sz="2000" b="1" dirty="0">
                <a:solidFill>
                  <a:srgbClr val="00928F"/>
                </a:solidFill>
              </a:rPr>
              <a:t>There are steps we can take as individuals to protect ourselves and our vulnerable family members. The most important is to get fully vaccinated as soon as you are able. </a:t>
            </a:r>
          </a:p>
          <a:p>
            <a:pPr marL="342900" indent="-342900">
              <a:spcBef>
                <a:spcPct val="20000"/>
              </a:spcBef>
              <a:buClr>
                <a:srgbClr val="78A22F"/>
              </a:buClr>
              <a:buFont typeface="Arial" panose="020B0604020202020204" pitchFamily="34" charset="0"/>
              <a:buChar char="•"/>
            </a:pPr>
            <a:r>
              <a:rPr lang="en-US" sz="2000" b="1" dirty="0">
                <a:solidFill>
                  <a:srgbClr val="00928F"/>
                </a:solidFill>
              </a:rPr>
              <a:t>The risk on campus would be similar to the overall community risk in Guelph. Individuals currently travel between health unit regions in Ontario for a variety of reasons, such as essential work. There is no way to guarantee that a case won’t be on campus.</a:t>
            </a:r>
          </a:p>
          <a:p>
            <a:pPr marL="342900" indent="-342900">
              <a:spcBef>
                <a:spcPct val="20000"/>
              </a:spcBef>
              <a:buClr>
                <a:srgbClr val="78A22F"/>
              </a:buClr>
              <a:buFont typeface="Arial" panose="020B0604020202020204" pitchFamily="34" charset="0"/>
              <a:buChar char="•"/>
            </a:pPr>
            <a:r>
              <a:rPr lang="en-US" sz="2000" b="1" dirty="0">
                <a:solidFill>
                  <a:srgbClr val="00928F"/>
                </a:solidFill>
              </a:rPr>
              <a:t>Measures such as active screening, physical distancing, and masking help to reduce the risk on campus. These measures will be important as long as COVID-19 is active in the community.</a:t>
            </a:r>
          </a:p>
          <a:p>
            <a:pPr marL="342900" indent="-342900">
              <a:spcBef>
                <a:spcPct val="20000"/>
              </a:spcBef>
              <a:buClr>
                <a:srgbClr val="78A22F"/>
              </a:buClr>
              <a:buFont typeface="Arial" panose="020B0604020202020204" pitchFamily="34" charset="0"/>
              <a:buChar char="•"/>
            </a:pPr>
            <a:endParaRPr lang="en-US" sz="2200" b="1" dirty="0">
              <a:solidFill>
                <a:srgbClr val="00928F"/>
              </a:solidFill>
            </a:endParaRPr>
          </a:p>
          <a:p>
            <a:pPr marL="342900" indent="-342900">
              <a:spcBef>
                <a:spcPct val="20000"/>
              </a:spcBef>
              <a:buClr>
                <a:srgbClr val="78A22F"/>
              </a:buClr>
              <a:buFont typeface="Arial" panose="020B0604020202020204" pitchFamily="34" charset="0"/>
              <a:buChar char="•"/>
            </a:pPr>
            <a:endParaRPr lang="en-US" sz="2200" b="1" dirty="0">
              <a:solidFill>
                <a:srgbClr val="00928F"/>
              </a:solidFill>
            </a:endParaRPr>
          </a:p>
          <a:p>
            <a:pPr marL="342900" indent="-342900">
              <a:spcBef>
                <a:spcPct val="20000"/>
              </a:spcBef>
              <a:buClr>
                <a:srgbClr val="78A22F"/>
              </a:buClr>
              <a:buFont typeface="Arial" panose="020B0604020202020204" pitchFamily="34" charset="0"/>
              <a:buChar char="•"/>
            </a:pPr>
            <a:endParaRPr lang="en-CA" sz="2200" b="1" dirty="0">
              <a:solidFill>
                <a:srgbClr val="00928F"/>
              </a:solidFill>
            </a:endParaRPr>
          </a:p>
        </p:txBody>
      </p:sp>
    </p:spTree>
    <p:extLst>
      <p:ext uri="{BB962C8B-B14F-4D97-AF65-F5344CB8AC3E}">
        <p14:creationId xmlns:p14="http://schemas.microsoft.com/office/powerpoint/2010/main" val="21023160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278C9-EA7F-4718-886F-CCF3CBBC6FD9}"/>
              </a:ext>
            </a:extLst>
          </p:cNvPr>
          <p:cNvSpPr>
            <a:spLocks noGrp="1"/>
          </p:cNvSpPr>
          <p:nvPr>
            <p:ph type="title"/>
          </p:nvPr>
        </p:nvSpPr>
        <p:spPr/>
        <p:txBody>
          <a:bodyPr>
            <a:normAutofit/>
          </a:bodyPr>
          <a:lstStyle/>
          <a:p>
            <a:r>
              <a:rPr lang="en-CA"/>
              <a:t>Risk related to crowding </a:t>
            </a:r>
          </a:p>
        </p:txBody>
      </p:sp>
      <p:sp>
        <p:nvSpPr>
          <p:cNvPr id="3" name="Content Placeholder 2">
            <a:extLst>
              <a:ext uri="{FF2B5EF4-FFF2-40B4-BE49-F238E27FC236}">
                <a16:creationId xmlns:a16="http://schemas.microsoft.com/office/drawing/2014/main" id="{08924A63-D352-4492-9E07-C9737B936208}"/>
              </a:ext>
            </a:extLst>
          </p:cNvPr>
          <p:cNvSpPr>
            <a:spLocks noGrp="1"/>
          </p:cNvSpPr>
          <p:nvPr>
            <p:ph idx="1"/>
          </p:nvPr>
        </p:nvSpPr>
        <p:spPr/>
        <p:txBody>
          <a:bodyPr>
            <a:normAutofit lnSpcReduction="10000"/>
          </a:bodyPr>
          <a:lstStyle/>
          <a:p>
            <a:pPr marL="0" indent="0">
              <a:buNone/>
            </a:pPr>
            <a:r>
              <a:rPr lang="en-US" i="1" dirty="0">
                <a:solidFill>
                  <a:schemeClr val="accent4"/>
                </a:solidFill>
              </a:rPr>
              <a:t>You asked: </a:t>
            </a:r>
          </a:p>
          <a:p>
            <a:r>
              <a:rPr lang="en-US" i="1" dirty="0">
                <a:solidFill>
                  <a:schemeClr val="accent4"/>
                </a:solidFill>
              </a:rPr>
              <a:t>“In the past, it has been common to see potentially hundreds of students waiting in the hallway outside of a room. Is there any amount of time at which this crowding remains safe?”</a:t>
            </a:r>
          </a:p>
          <a:p>
            <a:pPr marL="0" indent="0">
              <a:buNone/>
            </a:pPr>
            <a:endParaRPr lang="en-US" dirty="0"/>
          </a:p>
          <a:p>
            <a:r>
              <a:rPr lang="en-US" dirty="0"/>
              <a:t>The shorter the time for which students are in contact, the lower the risk of transmission. </a:t>
            </a:r>
          </a:p>
          <a:p>
            <a:r>
              <a:rPr lang="en-US" dirty="0"/>
              <a:t>Masking is a mitigating measure. </a:t>
            </a:r>
          </a:p>
          <a:p>
            <a:r>
              <a:rPr lang="en-US" dirty="0"/>
              <a:t>Remember, risk is not only present when you see it on campus. Contact between members of the U of G community, particularly off campus, will be very difficult </a:t>
            </a:r>
            <a:r>
              <a:rPr lang="en-US"/>
              <a:t>to enforce. </a:t>
            </a:r>
            <a:endParaRPr lang="en-US" dirty="0"/>
          </a:p>
        </p:txBody>
      </p:sp>
    </p:spTree>
    <p:extLst>
      <p:ext uri="{BB962C8B-B14F-4D97-AF65-F5344CB8AC3E}">
        <p14:creationId xmlns:p14="http://schemas.microsoft.com/office/powerpoint/2010/main" val="5667076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52AEB-8EB1-4C13-B946-3B23D3D72918}"/>
              </a:ext>
            </a:extLst>
          </p:cNvPr>
          <p:cNvSpPr>
            <a:spLocks noGrp="1"/>
          </p:cNvSpPr>
          <p:nvPr>
            <p:ph type="title"/>
          </p:nvPr>
        </p:nvSpPr>
        <p:spPr/>
        <p:txBody>
          <a:bodyPr/>
          <a:lstStyle/>
          <a:p>
            <a:r>
              <a:rPr lang="en-US" dirty="0"/>
              <a:t>Bottom Line:</a:t>
            </a:r>
            <a:endParaRPr lang="en-CA" dirty="0"/>
          </a:p>
        </p:txBody>
      </p:sp>
      <p:sp>
        <p:nvSpPr>
          <p:cNvPr id="3" name="Content Placeholder 2">
            <a:extLst>
              <a:ext uri="{FF2B5EF4-FFF2-40B4-BE49-F238E27FC236}">
                <a16:creationId xmlns:a16="http://schemas.microsoft.com/office/drawing/2014/main" id="{00824DF0-AC5C-488C-B03D-43C8658BFC86}"/>
              </a:ext>
            </a:extLst>
          </p:cNvPr>
          <p:cNvSpPr>
            <a:spLocks noGrp="1"/>
          </p:cNvSpPr>
          <p:nvPr>
            <p:ph idx="1"/>
          </p:nvPr>
        </p:nvSpPr>
        <p:spPr/>
        <p:txBody>
          <a:bodyPr>
            <a:normAutofit lnSpcReduction="10000"/>
          </a:bodyPr>
          <a:lstStyle/>
          <a:p>
            <a:r>
              <a:rPr lang="en-US" dirty="0"/>
              <a:t>The best way to protect yourself and those in your household is to be vaccinated</a:t>
            </a:r>
          </a:p>
          <a:p>
            <a:endParaRPr lang="en-US" dirty="0"/>
          </a:p>
          <a:p>
            <a:r>
              <a:rPr lang="en-US" dirty="0"/>
              <a:t>Vaccines are safe and effective</a:t>
            </a:r>
          </a:p>
          <a:p>
            <a:endParaRPr lang="en-US" dirty="0"/>
          </a:p>
          <a:p>
            <a:r>
              <a:rPr lang="en-US" dirty="0"/>
              <a:t>We expect to have enough vaccine for two doses for those who want it prior to September</a:t>
            </a:r>
          </a:p>
          <a:p>
            <a:endParaRPr lang="en-US" dirty="0"/>
          </a:p>
          <a:p>
            <a:r>
              <a:rPr lang="en-US" dirty="0"/>
              <a:t>Wear a mask if you are not able to remain physically distant</a:t>
            </a:r>
          </a:p>
          <a:p>
            <a:endParaRPr lang="en-US" dirty="0"/>
          </a:p>
          <a:p>
            <a:r>
              <a:rPr lang="en-US" dirty="0"/>
              <a:t>COVID-19 is likely to be with us for years to come</a:t>
            </a:r>
          </a:p>
          <a:p>
            <a:endParaRPr lang="en-US" dirty="0"/>
          </a:p>
          <a:p>
            <a:endParaRPr lang="en-US" dirty="0"/>
          </a:p>
          <a:p>
            <a:endParaRPr lang="en-CA" dirty="0"/>
          </a:p>
        </p:txBody>
      </p:sp>
    </p:spTree>
    <p:extLst>
      <p:ext uri="{BB962C8B-B14F-4D97-AF65-F5344CB8AC3E}">
        <p14:creationId xmlns:p14="http://schemas.microsoft.com/office/powerpoint/2010/main" val="41632614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278C9-EA7F-4718-886F-CCF3CBBC6FD9}"/>
              </a:ext>
            </a:extLst>
          </p:cNvPr>
          <p:cNvSpPr>
            <a:spLocks noGrp="1"/>
          </p:cNvSpPr>
          <p:nvPr>
            <p:ph type="title"/>
          </p:nvPr>
        </p:nvSpPr>
        <p:spPr>
          <a:xfrm>
            <a:off x="609440" y="1538350"/>
            <a:ext cx="10969943" cy="1143000"/>
          </a:xfrm>
        </p:spPr>
        <p:txBody>
          <a:bodyPr>
            <a:normAutofit fontScale="90000"/>
          </a:bodyPr>
          <a:lstStyle/>
          <a:p>
            <a:r>
              <a:rPr lang="en-CA"/>
              <a:t>Thank you!</a:t>
            </a:r>
            <a:br>
              <a:rPr lang="en-CA"/>
            </a:br>
            <a:br>
              <a:rPr lang="en-CA"/>
            </a:br>
            <a:r>
              <a:rPr lang="en-CA"/>
              <a:t>To stay up to date on our local vaccine rollout visit </a:t>
            </a:r>
            <a:r>
              <a:rPr lang="en-CA">
                <a:hlinkClick r:id="rId3"/>
              </a:rPr>
              <a:t>wdgpublichealth.ca/vaccine</a:t>
            </a:r>
            <a:endParaRPr lang="en-CA"/>
          </a:p>
        </p:txBody>
      </p:sp>
    </p:spTree>
    <p:extLst>
      <p:ext uri="{BB962C8B-B14F-4D97-AF65-F5344CB8AC3E}">
        <p14:creationId xmlns:p14="http://schemas.microsoft.com/office/powerpoint/2010/main" val="2919697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18248-B0C3-45E8-8999-73C8B5AB69A5}"/>
              </a:ext>
            </a:extLst>
          </p:cNvPr>
          <p:cNvSpPr>
            <a:spLocks noGrp="1"/>
          </p:cNvSpPr>
          <p:nvPr>
            <p:ph type="title"/>
          </p:nvPr>
        </p:nvSpPr>
        <p:spPr>
          <a:xfrm>
            <a:off x="284855" y="266854"/>
            <a:ext cx="10969943" cy="1143000"/>
          </a:xfrm>
        </p:spPr>
        <p:txBody>
          <a:bodyPr/>
          <a:lstStyle/>
          <a:p>
            <a:r>
              <a:rPr lang="en-GB">
                <a:cs typeface="Arial"/>
              </a:rPr>
              <a:t>Who has been vaccinated locally? </a:t>
            </a:r>
            <a:endParaRPr lang="en-GB"/>
          </a:p>
        </p:txBody>
      </p:sp>
      <p:sp>
        <p:nvSpPr>
          <p:cNvPr id="6" name="TextBox 5">
            <a:extLst>
              <a:ext uri="{FF2B5EF4-FFF2-40B4-BE49-F238E27FC236}">
                <a16:creationId xmlns:a16="http://schemas.microsoft.com/office/drawing/2014/main" id="{C89B91FB-6D8B-44AA-94BD-B90EF199D793}"/>
              </a:ext>
            </a:extLst>
          </p:cNvPr>
          <p:cNvSpPr txBox="1"/>
          <p:nvPr/>
        </p:nvSpPr>
        <p:spPr>
          <a:xfrm>
            <a:off x="174193" y="6043769"/>
            <a:ext cx="11760818" cy="415498"/>
          </a:xfrm>
          <a:prstGeom prst="rect">
            <a:avLst/>
          </a:prstGeom>
          <a:noFill/>
        </p:spPr>
        <p:txBody>
          <a:bodyPr wrap="square" lIns="91440" tIns="45720" rIns="91440" bIns="45720" rtlCol="0" anchor="t">
            <a:spAutoFit/>
          </a:bodyPr>
          <a:lstStyle/>
          <a:p>
            <a:r>
              <a:rPr lang="en-CA" sz="1050"/>
              <a:t>Updated: June 2, 2021</a:t>
            </a:r>
          </a:p>
          <a:p>
            <a:r>
              <a:rPr lang="en-CA" sz="1050"/>
              <a:t>Wellington-Dufferin-Guelph Public Health. COVID-19 Vaccination Report. Available from: </a:t>
            </a:r>
            <a:r>
              <a:rPr lang="en-CA" sz="1050">
                <a:hlinkClick r:id="rId3"/>
              </a:rPr>
              <a:t>https://wdgpublichealth.ca/vaccine</a:t>
            </a:r>
            <a:r>
              <a:rPr lang="en-CA" sz="1050"/>
              <a:t> </a:t>
            </a:r>
            <a:endParaRPr lang="en-CA" sz="1050">
              <a:cs typeface="Arial"/>
            </a:endParaRPr>
          </a:p>
        </p:txBody>
      </p:sp>
      <p:pic>
        <p:nvPicPr>
          <p:cNvPr id="3" name="Picture 4">
            <a:extLst>
              <a:ext uri="{FF2B5EF4-FFF2-40B4-BE49-F238E27FC236}">
                <a16:creationId xmlns:a16="http://schemas.microsoft.com/office/drawing/2014/main" id="{3C2B2B4C-5DE6-464A-9CFB-3B2F5178A182}"/>
              </a:ext>
            </a:extLst>
          </p:cNvPr>
          <p:cNvPicPr>
            <a:picLocks noChangeAspect="1"/>
          </p:cNvPicPr>
          <p:nvPr/>
        </p:nvPicPr>
        <p:blipFill>
          <a:blip r:embed="rId4"/>
          <a:stretch>
            <a:fillRect/>
          </a:stretch>
        </p:blipFill>
        <p:spPr>
          <a:xfrm>
            <a:off x="-6745" y="1410281"/>
            <a:ext cx="11726994" cy="4293449"/>
          </a:xfrm>
          <a:prstGeom prst="rect">
            <a:avLst/>
          </a:prstGeom>
        </p:spPr>
      </p:pic>
    </p:spTree>
    <p:extLst>
      <p:ext uri="{BB962C8B-B14F-4D97-AF65-F5344CB8AC3E}">
        <p14:creationId xmlns:p14="http://schemas.microsoft.com/office/powerpoint/2010/main" val="1434846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CD5FC-A62F-482B-BBE7-F1FDB39D1C9B}"/>
              </a:ext>
            </a:extLst>
          </p:cNvPr>
          <p:cNvSpPr>
            <a:spLocks noGrp="1"/>
          </p:cNvSpPr>
          <p:nvPr>
            <p:ph type="title"/>
          </p:nvPr>
        </p:nvSpPr>
        <p:spPr>
          <a:xfrm>
            <a:off x="114141" y="62644"/>
            <a:ext cx="10969943" cy="1143000"/>
          </a:xfrm>
        </p:spPr>
        <p:txBody>
          <a:bodyPr/>
          <a:lstStyle/>
          <a:p>
            <a:r>
              <a:rPr lang="en-CA"/>
              <a:t>Ontario’s COVID-19 Roadmap to Reopen </a:t>
            </a:r>
          </a:p>
        </p:txBody>
      </p:sp>
      <p:pic>
        <p:nvPicPr>
          <p:cNvPr id="1026" name="Picture 2" descr="Image">
            <a:extLst>
              <a:ext uri="{FF2B5EF4-FFF2-40B4-BE49-F238E27FC236}">
                <a16:creationId xmlns:a16="http://schemas.microsoft.com/office/drawing/2014/main" id="{56815A3D-E5A1-4658-9FFB-3EFAFF37F7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048320"/>
            <a:ext cx="12188825" cy="5818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4587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4952DEE-A077-45F3-BF34-232176F17C45}"/>
              </a:ext>
            </a:extLst>
          </p:cNvPr>
          <p:cNvSpPr txBox="1"/>
          <p:nvPr/>
        </p:nvSpPr>
        <p:spPr>
          <a:xfrm>
            <a:off x="1" y="5528745"/>
            <a:ext cx="12188824" cy="923330"/>
          </a:xfrm>
          <a:prstGeom prst="rect">
            <a:avLst/>
          </a:prstGeom>
          <a:solidFill>
            <a:schemeClr val="bg1"/>
          </a:solidFill>
        </p:spPr>
        <p:txBody>
          <a:bodyPr wrap="square">
            <a:spAutoFit/>
          </a:bodyPr>
          <a:lstStyle/>
          <a:p>
            <a:endParaRPr lang="en-CA" b="0" i="0">
              <a:solidFill>
                <a:srgbClr val="000000"/>
              </a:solidFill>
              <a:effectLst/>
              <a:latin typeface="Times New Roman" panose="02020603050405020304" pitchFamily="18" charset="0"/>
            </a:endParaRPr>
          </a:p>
          <a:p>
            <a:endParaRPr lang="en-CA">
              <a:solidFill>
                <a:srgbClr val="000000"/>
              </a:solidFill>
              <a:latin typeface="Times New Roman" panose="02020603050405020304" pitchFamily="18" charset="0"/>
            </a:endParaRPr>
          </a:p>
          <a:p>
            <a:endParaRPr lang="en-CA"/>
          </a:p>
        </p:txBody>
      </p:sp>
      <p:sp>
        <p:nvSpPr>
          <p:cNvPr id="2" name="Title 1">
            <a:extLst>
              <a:ext uri="{FF2B5EF4-FFF2-40B4-BE49-F238E27FC236}">
                <a16:creationId xmlns:a16="http://schemas.microsoft.com/office/drawing/2014/main" id="{832A68A0-73A5-4381-A0D0-B9AEA76DBA07}"/>
              </a:ext>
            </a:extLst>
          </p:cNvPr>
          <p:cNvSpPr>
            <a:spLocks noGrp="1"/>
          </p:cNvSpPr>
          <p:nvPr>
            <p:ph type="title"/>
          </p:nvPr>
        </p:nvSpPr>
        <p:spPr>
          <a:xfrm>
            <a:off x="368141" y="203471"/>
            <a:ext cx="10969943" cy="1143000"/>
          </a:xfrm>
        </p:spPr>
        <p:txBody>
          <a:bodyPr>
            <a:noAutofit/>
          </a:bodyPr>
          <a:lstStyle/>
          <a:p>
            <a:r>
              <a:rPr lang="en-CA"/>
              <a:t>COVID-19 vaccine milestones in WDG</a:t>
            </a:r>
            <a:endParaRPr lang="en-CA">
              <a:highlight>
                <a:srgbClr val="FFFF00"/>
              </a:highlight>
            </a:endParaRPr>
          </a:p>
        </p:txBody>
      </p:sp>
      <p:graphicFrame>
        <p:nvGraphicFramePr>
          <p:cNvPr id="4" name="Diagram 3">
            <a:extLst>
              <a:ext uri="{FF2B5EF4-FFF2-40B4-BE49-F238E27FC236}">
                <a16:creationId xmlns:a16="http://schemas.microsoft.com/office/drawing/2014/main" id="{94027C01-1F1D-49F7-9FF3-261711A47E3C}"/>
              </a:ext>
            </a:extLst>
          </p:cNvPr>
          <p:cNvGraphicFramePr/>
          <p:nvPr>
            <p:extLst>
              <p:ext uri="{D42A27DB-BD31-4B8C-83A1-F6EECF244321}">
                <p14:modId xmlns:p14="http://schemas.microsoft.com/office/powerpoint/2010/main" val="1971074539"/>
              </p:ext>
            </p:extLst>
          </p:nvPr>
        </p:nvGraphicFramePr>
        <p:xfrm>
          <a:off x="258683" y="1440744"/>
          <a:ext cx="6154817" cy="5417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a:extLst>
              <a:ext uri="{FF2B5EF4-FFF2-40B4-BE49-F238E27FC236}">
                <a16:creationId xmlns:a16="http://schemas.microsoft.com/office/drawing/2014/main" id="{2E4A63A8-F03D-4206-987E-6E2BF5AFC434}"/>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10647"/>
          <a:stretch/>
        </p:blipFill>
        <p:spPr bwMode="auto">
          <a:xfrm>
            <a:off x="6672182" y="1346471"/>
            <a:ext cx="5516642" cy="5605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713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278C9-EA7F-4718-886F-CCF3CBBC6FD9}"/>
              </a:ext>
            </a:extLst>
          </p:cNvPr>
          <p:cNvSpPr>
            <a:spLocks noGrp="1"/>
          </p:cNvSpPr>
          <p:nvPr>
            <p:ph type="title"/>
          </p:nvPr>
        </p:nvSpPr>
        <p:spPr/>
        <p:txBody>
          <a:bodyPr>
            <a:normAutofit fontScale="90000"/>
          </a:bodyPr>
          <a:lstStyle/>
          <a:p>
            <a:r>
              <a:rPr lang="en-CA"/>
              <a:t>What can be done now to ensure the safest possible return to campus in the fall? </a:t>
            </a:r>
          </a:p>
        </p:txBody>
      </p:sp>
      <p:sp>
        <p:nvSpPr>
          <p:cNvPr id="3" name="Content Placeholder 2">
            <a:extLst>
              <a:ext uri="{FF2B5EF4-FFF2-40B4-BE49-F238E27FC236}">
                <a16:creationId xmlns:a16="http://schemas.microsoft.com/office/drawing/2014/main" id="{08924A63-D352-4492-9E07-C9737B936208}"/>
              </a:ext>
            </a:extLst>
          </p:cNvPr>
          <p:cNvSpPr>
            <a:spLocks noGrp="1"/>
          </p:cNvSpPr>
          <p:nvPr>
            <p:ph idx="1"/>
          </p:nvPr>
        </p:nvSpPr>
        <p:spPr/>
        <p:txBody>
          <a:bodyPr>
            <a:normAutofit/>
          </a:bodyPr>
          <a:lstStyle/>
          <a:p>
            <a:pPr marL="0" indent="0">
              <a:buNone/>
            </a:pPr>
            <a:r>
              <a:rPr lang="en-CA" sz="2000"/>
              <a:t>To control COVID-19 on campus, we must control it in the Guelph community. </a:t>
            </a:r>
          </a:p>
          <a:p>
            <a:pPr marL="0" indent="0">
              <a:buNone/>
            </a:pPr>
            <a:endParaRPr lang="en-CA" sz="2000"/>
          </a:p>
          <a:p>
            <a:pPr marL="0" indent="0">
              <a:buNone/>
            </a:pPr>
            <a:r>
              <a:rPr lang="en-CA" sz="2000"/>
              <a:t>Steps </a:t>
            </a:r>
            <a:r>
              <a:rPr lang="en-CA" sz="2000" u="sng"/>
              <a:t>we can all </a:t>
            </a:r>
            <a:r>
              <a:rPr lang="en-CA" sz="2000"/>
              <a:t>take: </a:t>
            </a:r>
          </a:p>
          <a:p>
            <a:r>
              <a:rPr lang="en-CA" sz="2000"/>
              <a:t>Get vaccinated (if you are already vaccinated yourself; help a friend or family member) </a:t>
            </a:r>
          </a:p>
          <a:p>
            <a:r>
              <a:rPr lang="en-CA" sz="2000"/>
              <a:t>Wear a mask </a:t>
            </a:r>
          </a:p>
          <a:p>
            <a:r>
              <a:rPr lang="en-CA" sz="2000"/>
              <a:t>Physically distance when able </a:t>
            </a:r>
          </a:p>
          <a:p>
            <a:r>
              <a:rPr lang="en-CA" sz="2000"/>
              <a:t>Stay home if you feel sick </a:t>
            </a:r>
          </a:p>
          <a:p>
            <a:r>
              <a:rPr lang="en-CA" sz="2000"/>
              <a:t>Follow current Provincial guidelines</a:t>
            </a:r>
          </a:p>
        </p:txBody>
      </p:sp>
    </p:spTree>
    <p:extLst>
      <p:ext uri="{BB962C8B-B14F-4D97-AF65-F5344CB8AC3E}">
        <p14:creationId xmlns:p14="http://schemas.microsoft.com/office/powerpoint/2010/main" val="2716188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B5149-B6F1-461D-8F32-485BC17CCC3A}"/>
              </a:ext>
            </a:extLst>
          </p:cNvPr>
          <p:cNvSpPr>
            <a:spLocks noGrp="1"/>
          </p:cNvSpPr>
          <p:nvPr>
            <p:ph type="title"/>
          </p:nvPr>
        </p:nvSpPr>
        <p:spPr>
          <a:xfrm>
            <a:off x="609440" y="2039424"/>
            <a:ext cx="10969943" cy="1143000"/>
          </a:xfrm>
        </p:spPr>
        <p:txBody>
          <a:bodyPr>
            <a:normAutofit fontScale="90000"/>
          </a:bodyPr>
          <a:lstStyle/>
          <a:p>
            <a:r>
              <a:rPr lang="en-CA"/>
              <a:t>Your questions: </a:t>
            </a:r>
            <a:br>
              <a:rPr lang="en-CA"/>
            </a:br>
            <a:r>
              <a:rPr lang="en-CA"/>
              <a:t>Vaccine effectiveness  </a:t>
            </a:r>
          </a:p>
        </p:txBody>
      </p:sp>
    </p:spTree>
    <p:extLst>
      <p:ext uri="{BB962C8B-B14F-4D97-AF65-F5344CB8AC3E}">
        <p14:creationId xmlns:p14="http://schemas.microsoft.com/office/powerpoint/2010/main" val="4106368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F9BAEC8-0C23-45AF-9E97-D08861646523}"/>
              </a:ext>
            </a:extLst>
          </p:cNvPr>
          <p:cNvSpPr txBox="1">
            <a:spLocks/>
          </p:cNvSpPr>
          <p:nvPr/>
        </p:nvSpPr>
        <p:spPr>
          <a:xfrm>
            <a:off x="609439" y="330625"/>
            <a:ext cx="10969943" cy="1143000"/>
          </a:xfrm>
          <a:prstGeom prst="rect">
            <a:avLst/>
          </a:prstGeom>
        </p:spPr>
        <p:txBody>
          <a:bodyPr>
            <a:normAutofit fontScale="90000" lnSpcReduction="10000"/>
          </a:bodyPr>
          <a:lstStyle>
            <a:lvl1pPr algn="l" defTabSz="457200" rtl="0" eaLnBrk="1" latinLnBrk="0" hangingPunct="1">
              <a:spcBef>
                <a:spcPct val="0"/>
              </a:spcBef>
              <a:buNone/>
              <a:defRPr sz="4000" b="1" kern="1200">
                <a:solidFill>
                  <a:schemeClr val="tx1"/>
                </a:solidFill>
                <a:latin typeface="+mj-lt"/>
                <a:ea typeface="+mj-ea"/>
                <a:cs typeface="+mj-cs"/>
              </a:defRPr>
            </a:lvl1pPr>
          </a:lstStyle>
          <a:p>
            <a:r>
              <a:rPr lang="en-CA" dirty="0"/>
              <a:t>How long does immunity take to develop and how long will it last? </a:t>
            </a:r>
          </a:p>
        </p:txBody>
      </p:sp>
      <p:sp>
        <p:nvSpPr>
          <p:cNvPr id="5" name="TextBox 4">
            <a:extLst>
              <a:ext uri="{FF2B5EF4-FFF2-40B4-BE49-F238E27FC236}">
                <a16:creationId xmlns:a16="http://schemas.microsoft.com/office/drawing/2014/main" id="{0E33F6A7-99E6-4B78-BA6F-B9AF62F5A26F}"/>
              </a:ext>
            </a:extLst>
          </p:cNvPr>
          <p:cNvSpPr txBox="1"/>
          <p:nvPr/>
        </p:nvSpPr>
        <p:spPr>
          <a:xfrm>
            <a:off x="761799" y="1483498"/>
            <a:ext cx="10969943" cy="3785652"/>
          </a:xfrm>
          <a:prstGeom prst="rect">
            <a:avLst/>
          </a:prstGeom>
          <a:noFill/>
        </p:spPr>
        <p:txBody>
          <a:bodyPr wrap="square" rtlCol="0">
            <a:spAutoFit/>
          </a:bodyPr>
          <a:lstStyle/>
          <a:p>
            <a:pPr>
              <a:spcBef>
                <a:spcPct val="20000"/>
              </a:spcBef>
              <a:buClr>
                <a:srgbClr val="78A22F"/>
              </a:buClr>
            </a:pPr>
            <a:r>
              <a:rPr lang="en-US" sz="2000" b="1" i="1" dirty="0">
                <a:solidFill>
                  <a:schemeClr val="accent4"/>
                </a:solidFill>
              </a:rPr>
              <a:t>You asked: </a:t>
            </a:r>
          </a:p>
          <a:p>
            <a:pPr marL="342900" indent="-342900">
              <a:spcBef>
                <a:spcPct val="20000"/>
              </a:spcBef>
              <a:buClr>
                <a:srgbClr val="78A22F"/>
              </a:buClr>
              <a:buFont typeface="Arial" panose="020B0604020202020204" pitchFamily="34" charset="0"/>
              <a:buChar char="•"/>
            </a:pPr>
            <a:r>
              <a:rPr lang="en-US" sz="2000" b="1" i="1" dirty="0">
                <a:solidFill>
                  <a:schemeClr val="accent4"/>
                </a:solidFill>
              </a:rPr>
              <a:t>“If I do not get a second dose until mid-August, would I have full immunity in time for classes to begin?”</a:t>
            </a:r>
          </a:p>
          <a:p>
            <a:pPr marL="342900" indent="-342900">
              <a:spcBef>
                <a:spcPct val="20000"/>
              </a:spcBef>
              <a:buClr>
                <a:srgbClr val="78A22F"/>
              </a:buClr>
              <a:buFont typeface="Arial" panose="020B0604020202020204" pitchFamily="34" charset="0"/>
              <a:buChar char="•"/>
            </a:pPr>
            <a:r>
              <a:rPr lang="en-US" sz="2000" b="1" i="1" dirty="0">
                <a:solidFill>
                  <a:schemeClr val="accent4"/>
                </a:solidFill>
              </a:rPr>
              <a:t>“…How do we know when/if our own immunity or those of others expires? Will boosters be needed? Will completely new vaccines need to be developed?”</a:t>
            </a:r>
          </a:p>
          <a:p>
            <a:pPr marL="342900" indent="-342900">
              <a:spcBef>
                <a:spcPct val="20000"/>
              </a:spcBef>
              <a:buClr>
                <a:srgbClr val="78A22F"/>
              </a:buClr>
              <a:buFont typeface="Arial" panose="020B0604020202020204" pitchFamily="34" charset="0"/>
              <a:buChar char="•"/>
            </a:pPr>
            <a:endParaRPr lang="en-US" sz="2000" b="1" i="1" dirty="0">
              <a:solidFill>
                <a:srgbClr val="00928F"/>
              </a:solidFill>
            </a:endParaRPr>
          </a:p>
          <a:p>
            <a:pPr marL="342900" indent="-342900">
              <a:spcBef>
                <a:spcPct val="20000"/>
              </a:spcBef>
              <a:buClr>
                <a:srgbClr val="78A22F"/>
              </a:buClr>
              <a:buFont typeface="Arial" panose="020B0604020202020204" pitchFamily="34" charset="0"/>
              <a:buChar char="•"/>
            </a:pPr>
            <a:r>
              <a:rPr lang="en-US" sz="2000" b="1" dirty="0">
                <a:solidFill>
                  <a:srgbClr val="00928F"/>
                </a:solidFill>
              </a:rPr>
              <a:t>Efficacy trials for the Moderna and Pfizer vaccines demonstrated 90+% and 95% efficacy, respectively, seven days after dose two was administered.</a:t>
            </a:r>
            <a:r>
              <a:rPr lang="en-US" sz="2000" b="1" baseline="30000" dirty="0">
                <a:solidFill>
                  <a:srgbClr val="00928F"/>
                </a:solidFill>
              </a:rPr>
              <a:t>1,2</a:t>
            </a:r>
            <a:r>
              <a:rPr lang="en-US" sz="2000" b="1" dirty="0">
                <a:solidFill>
                  <a:srgbClr val="00928F"/>
                </a:solidFill>
              </a:rPr>
              <a:t> </a:t>
            </a:r>
          </a:p>
          <a:p>
            <a:pPr marL="342900" indent="-342900">
              <a:spcBef>
                <a:spcPct val="20000"/>
              </a:spcBef>
              <a:buClr>
                <a:srgbClr val="78A22F"/>
              </a:buClr>
              <a:buFont typeface="Arial" panose="020B0604020202020204" pitchFamily="34" charset="0"/>
              <a:buChar char="•"/>
            </a:pPr>
            <a:r>
              <a:rPr lang="en-US" sz="2000" b="1" dirty="0">
                <a:solidFill>
                  <a:srgbClr val="00928F"/>
                </a:solidFill>
              </a:rPr>
              <a:t>Several studies have shown that natural immunity can last at least six months. Vaccine-induced immunity is expected to be longer-lasting. Longitudinal studies are underway to monitor this. </a:t>
            </a:r>
          </a:p>
        </p:txBody>
      </p:sp>
      <p:sp>
        <p:nvSpPr>
          <p:cNvPr id="2" name="TextBox 1">
            <a:extLst>
              <a:ext uri="{FF2B5EF4-FFF2-40B4-BE49-F238E27FC236}">
                <a16:creationId xmlns:a16="http://schemas.microsoft.com/office/drawing/2014/main" id="{779F10C8-67AE-4056-9CF7-72FBEC7A6914}"/>
              </a:ext>
            </a:extLst>
          </p:cNvPr>
          <p:cNvSpPr txBox="1"/>
          <p:nvPr/>
        </p:nvSpPr>
        <p:spPr>
          <a:xfrm>
            <a:off x="-1" y="6180892"/>
            <a:ext cx="12188825" cy="677108"/>
          </a:xfrm>
          <a:prstGeom prst="rect">
            <a:avLst/>
          </a:prstGeom>
          <a:solidFill>
            <a:schemeClr val="bg1"/>
          </a:solidFill>
        </p:spPr>
        <p:txBody>
          <a:bodyPr wrap="square" rtlCol="0">
            <a:spAutoFit/>
          </a:bodyPr>
          <a:lstStyle/>
          <a:p>
            <a:pPr marL="457200"/>
            <a:r>
              <a:rPr lang="en-CA" sz="1000">
                <a:effectLst/>
                <a:ea typeface="Times New Roman" panose="02020603050405020304" pitchFamily="18" charset="0"/>
              </a:rPr>
              <a:t>1. Baden LR, El </a:t>
            </a:r>
            <a:r>
              <a:rPr lang="en-CA" sz="1000" err="1">
                <a:effectLst/>
                <a:ea typeface="Times New Roman" panose="02020603050405020304" pitchFamily="18" charset="0"/>
              </a:rPr>
              <a:t>Sahly</a:t>
            </a:r>
            <a:r>
              <a:rPr lang="en-CA" sz="1000">
                <a:effectLst/>
                <a:ea typeface="Times New Roman" panose="02020603050405020304" pitchFamily="18" charset="0"/>
              </a:rPr>
              <a:t> HM, </a:t>
            </a:r>
            <a:r>
              <a:rPr lang="en-CA" sz="1000" err="1">
                <a:effectLst/>
                <a:ea typeface="Times New Roman" panose="02020603050405020304" pitchFamily="18" charset="0"/>
              </a:rPr>
              <a:t>Essink</a:t>
            </a:r>
            <a:r>
              <a:rPr lang="en-CA" sz="1000">
                <a:effectLst/>
                <a:ea typeface="Times New Roman" panose="02020603050405020304" pitchFamily="18" charset="0"/>
              </a:rPr>
              <a:t> B, et al. </a:t>
            </a:r>
            <a:r>
              <a:rPr lang="en-CA" sz="1000" u="sng">
                <a:effectLst/>
                <a:ea typeface="Times New Roman" panose="02020603050405020304" pitchFamily="18" charset="0"/>
                <a:hlinkClick r:id="rId3">
                  <a:extLst>
                    <a:ext uri="{A12FA001-AC4F-418D-AE19-62706E023703}">
                      <ahyp:hlinkClr xmlns:ahyp="http://schemas.microsoft.com/office/drawing/2018/hyperlinkcolor" val="tx"/>
                    </a:ext>
                  </a:extLst>
                </a:hlinkClick>
              </a:rPr>
              <a:t>Efficacy and Safety of the mRNA-1273 SARS-CoV-2 Vaccine.</a:t>
            </a:r>
            <a:r>
              <a:rPr lang="en-CA" sz="1000">
                <a:effectLst/>
                <a:ea typeface="Times New Roman" panose="02020603050405020304" pitchFamily="18" charset="0"/>
              </a:rPr>
              <a:t> N </a:t>
            </a:r>
            <a:r>
              <a:rPr lang="en-CA" sz="1000" err="1">
                <a:effectLst/>
                <a:ea typeface="Times New Roman" panose="02020603050405020304" pitchFamily="18" charset="0"/>
              </a:rPr>
              <a:t>Engl</a:t>
            </a:r>
            <a:r>
              <a:rPr lang="en-CA" sz="1000">
                <a:effectLst/>
                <a:ea typeface="Times New Roman" panose="02020603050405020304" pitchFamily="18" charset="0"/>
              </a:rPr>
              <a:t> J Med, February 4, 2021; 384:403-416. DOI: 10.1056/NEJMoa2035389</a:t>
            </a:r>
          </a:p>
          <a:p>
            <a:pPr marL="457200"/>
            <a:r>
              <a:rPr lang="en-CA" sz="1000">
                <a:effectLst/>
                <a:ea typeface="Times New Roman" panose="02020603050405020304" pitchFamily="18" charset="0"/>
              </a:rPr>
              <a:t>2. Polack, FP, Thomas SJ, </a:t>
            </a:r>
            <a:r>
              <a:rPr lang="en-CA" sz="1000" err="1">
                <a:effectLst/>
                <a:ea typeface="Times New Roman" panose="02020603050405020304" pitchFamily="18" charset="0"/>
              </a:rPr>
              <a:t>Kitchin</a:t>
            </a:r>
            <a:r>
              <a:rPr lang="en-CA" sz="1000">
                <a:effectLst/>
                <a:ea typeface="Times New Roman" panose="02020603050405020304" pitchFamily="18" charset="0"/>
              </a:rPr>
              <a:t> N, et al. </a:t>
            </a:r>
            <a:r>
              <a:rPr lang="en-CA" sz="1000" u="sng">
                <a:effectLst/>
                <a:ea typeface="Times New Roman" panose="02020603050405020304" pitchFamily="18" charset="0"/>
                <a:hlinkClick r:id="rId4">
                  <a:extLst>
                    <a:ext uri="{A12FA001-AC4F-418D-AE19-62706E023703}">
                      <ahyp:hlinkClr xmlns:ahyp="http://schemas.microsoft.com/office/drawing/2018/hyperlinkcolor" val="tx"/>
                    </a:ext>
                  </a:extLst>
                </a:hlinkClick>
              </a:rPr>
              <a:t>Safety and Efficacy of the BNT162b2 mRNA Covid-19 Vaccine</a:t>
            </a:r>
            <a:r>
              <a:rPr lang="en-CA" sz="1000">
                <a:effectLst/>
                <a:ea typeface="Times New Roman" panose="02020603050405020304" pitchFamily="18" charset="0"/>
              </a:rPr>
              <a:t>. N </a:t>
            </a:r>
            <a:r>
              <a:rPr lang="en-CA" sz="1000" err="1">
                <a:effectLst/>
                <a:ea typeface="Times New Roman" panose="02020603050405020304" pitchFamily="18" charset="0"/>
              </a:rPr>
              <a:t>Engl</a:t>
            </a:r>
            <a:r>
              <a:rPr lang="en-CA" sz="1000">
                <a:effectLst/>
                <a:ea typeface="Times New Roman" panose="02020603050405020304" pitchFamily="18" charset="0"/>
              </a:rPr>
              <a:t> J Med 2020 December 31, 2020; 383:2603-2615; DOI: 10.1056/NEJMoa2034577</a:t>
            </a:r>
          </a:p>
          <a:p>
            <a:pPr marL="285750" indent="-285750">
              <a:buFont typeface="Arial" panose="020B0604020202020204" pitchFamily="34" charset="0"/>
              <a:buChar char="•"/>
            </a:pPr>
            <a:endParaRPr lang="en-CA"/>
          </a:p>
        </p:txBody>
      </p:sp>
    </p:spTree>
    <p:extLst>
      <p:ext uri="{BB962C8B-B14F-4D97-AF65-F5344CB8AC3E}">
        <p14:creationId xmlns:p14="http://schemas.microsoft.com/office/powerpoint/2010/main" val="3655446199"/>
      </p:ext>
    </p:extLst>
  </p:cSld>
  <p:clrMapOvr>
    <a:masterClrMapping/>
  </p:clrMapOvr>
</p:sld>
</file>

<file path=ppt/theme/theme1.xml><?xml version="1.0" encoding="utf-8"?>
<a:theme xmlns:a="http://schemas.openxmlformats.org/drawingml/2006/main" name="Office Theme">
  <a:themeElements>
    <a:clrScheme name="Custom 2">
      <a:dk1>
        <a:srgbClr val="005568"/>
      </a:dk1>
      <a:lt1>
        <a:sysClr val="window" lastClr="FFFFFF"/>
      </a:lt1>
      <a:dk2>
        <a:srgbClr val="00928F"/>
      </a:dk2>
      <a:lt2>
        <a:srgbClr val="FFFCF3"/>
      </a:lt2>
      <a:accent1>
        <a:srgbClr val="00928F"/>
      </a:accent1>
      <a:accent2>
        <a:srgbClr val="78A22F"/>
      </a:accent2>
      <a:accent3>
        <a:srgbClr val="005568"/>
      </a:accent3>
      <a:accent4>
        <a:srgbClr val="5C6F7C"/>
      </a:accent4>
      <a:accent5>
        <a:srgbClr val="BCE4E5"/>
      </a:accent5>
      <a:accent6>
        <a:srgbClr val="7A68AE"/>
      </a:accent6>
      <a:hlink>
        <a:srgbClr val="00928F"/>
      </a:hlink>
      <a:folHlink>
        <a:srgbClr val="78A22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2392702258CC04B8F1C26FF3D47407A" ma:contentTypeVersion="14" ma:contentTypeDescription="Create a new document." ma:contentTypeScope="" ma:versionID="772748deb3069c2f8e3ddc1666faa6d6">
  <xsd:schema xmlns:xsd="http://www.w3.org/2001/XMLSchema" xmlns:xs="http://www.w3.org/2001/XMLSchema" xmlns:p="http://schemas.microsoft.com/office/2006/metadata/properties" xmlns:ns2="aa73af0e-79d0-475f-8556-00df2de1e8cf" xmlns:ns3="9a04bca4-9625-4ee0-b5ce-c55daa176ab0" targetNamespace="http://schemas.microsoft.com/office/2006/metadata/properties" ma:root="true" ma:fieldsID="13fcd5a4fe44cdc44b8a39ed7bf598af" ns2:_="" ns3:_="">
    <xsd:import namespace="aa73af0e-79d0-475f-8556-00df2de1e8cf"/>
    <xsd:import namespace="9a04bca4-9625-4ee0-b5ce-c55daa176ab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dateandtime"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73af0e-79d0-475f-8556-00df2de1e8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dateandtime" ma:index="19" nillable="true" ma:displayName="date and time" ma:format="DateTime" ma:internalName="dateandtime">
      <xsd:simpleType>
        <xsd:restriction base="dms:DateTime"/>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a04bca4-9625-4ee0-b5ce-c55daa176ab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9a04bca4-9625-4ee0-b5ce-c55daa176ab0">
      <UserInfo>
        <DisplayName>Anna Vanderlaan</DisplayName>
        <AccountId>65</AccountId>
        <AccountType/>
      </UserInfo>
      <UserInfo>
        <DisplayName>Nicola Mercer</DisplayName>
        <AccountId>54</AccountId>
        <AccountType/>
      </UserInfo>
    </SharedWithUsers>
    <dateandtime xmlns="aa73af0e-79d0-475f-8556-00df2de1e8cf" xsi:nil="true"/>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23426B05-5C6B-4238-9586-5B75DE576D0B}">
  <ds:schemaRefs>
    <ds:schemaRef ds:uri="9a04bca4-9625-4ee0-b5ce-c55daa176ab0"/>
    <ds:schemaRef ds:uri="aa73af0e-79d0-475f-8556-00df2de1e8c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B6F2769-7194-4217-93D3-3AF3A4742282}">
  <ds:schemaRefs>
    <ds:schemaRef ds:uri="http://schemas.openxmlformats.org/package/2006/metadata/core-properties"/>
    <ds:schemaRef ds:uri="http://purl.org/dc/terms/"/>
    <ds:schemaRef ds:uri="http://www.w3.org/XML/1998/namespace"/>
    <ds:schemaRef ds:uri="http://schemas.microsoft.com/office/2006/documentManagement/types"/>
    <ds:schemaRef ds:uri="http://purl.org/dc/dcmitype/"/>
    <ds:schemaRef ds:uri="http://schemas.microsoft.com/office/infopath/2007/PartnerControls"/>
    <ds:schemaRef ds:uri="http://purl.org/dc/elements/1.1/"/>
    <ds:schemaRef ds:uri="9a04bca4-9625-4ee0-b5ce-c55daa176ab0"/>
    <ds:schemaRef ds:uri="aa73af0e-79d0-475f-8556-00df2de1e8cf"/>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131</TotalTime>
  <Words>2858</Words>
  <Application>Microsoft Office PowerPoint</Application>
  <PresentationFormat>Custom</PresentationFormat>
  <Paragraphs>271</Paragraphs>
  <Slides>34</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Times New Roman</vt:lpstr>
      <vt:lpstr>Office Theme</vt:lpstr>
      <vt:lpstr> University of Guelph Faculty and Administration Town Hall </vt:lpstr>
      <vt:lpstr>Presentation overview </vt:lpstr>
      <vt:lpstr>Local COVID-19 vaccine program</vt:lpstr>
      <vt:lpstr>Who has been vaccinated locally? </vt:lpstr>
      <vt:lpstr>Ontario’s COVID-19 Roadmap to Reopen </vt:lpstr>
      <vt:lpstr>COVID-19 vaccine milestones in WDG</vt:lpstr>
      <vt:lpstr>What can be done now to ensure the safest possible return to campus in the fall? </vt:lpstr>
      <vt:lpstr>Your questions:  Vaccine effectiveness  </vt:lpstr>
      <vt:lpstr>PowerPoint Presentation</vt:lpstr>
      <vt:lpstr>What is the efficacy of the vaccines?</vt:lpstr>
      <vt:lpstr>How well have the vaccines worked in Ontario? </vt:lpstr>
      <vt:lpstr>PowerPoint Presentation</vt:lpstr>
      <vt:lpstr>Your questions:  Vaccine availability  </vt:lpstr>
      <vt:lpstr>PowerPoint Presentation</vt:lpstr>
      <vt:lpstr>PowerPoint Presentation</vt:lpstr>
      <vt:lpstr>PowerPoint Presentation</vt:lpstr>
      <vt:lpstr>Expected dose interval this summer </vt:lpstr>
      <vt:lpstr>Vaccine dose intervals</vt:lpstr>
      <vt:lpstr>PowerPoint Presentation</vt:lpstr>
      <vt:lpstr>Your questions:  Vaccine uptake and administration </vt:lpstr>
      <vt:lpstr>Vaccine uptake </vt:lpstr>
      <vt:lpstr>PowerPoint Presentation</vt:lpstr>
      <vt:lpstr>PowerPoint Presentation</vt:lpstr>
      <vt:lpstr>Consent for vaccination </vt:lpstr>
      <vt:lpstr>PowerPoint Presentation</vt:lpstr>
      <vt:lpstr>PowerPoint Presentation</vt:lpstr>
      <vt:lpstr>Your questions:  Returning to campus  </vt:lpstr>
      <vt:lpstr>PowerPoint Presentation</vt:lpstr>
      <vt:lpstr>PowerPoint Presentation</vt:lpstr>
      <vt:lpstr>Risk of outbreaks on campus</vt:lpstr>
      <vt:lpstr>PowerPoint Presentation</vt:lpstr>
      <vt:lpstr>Risk related to crowding </vt:lpstr>
      <vt:lpstr>Bottom Line:</vt:lpstr>
      <vt:lpstr>Thank you!  To stay up to date on our local vaccine rollout visit wdgpublichealth.ca/vaccine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Vaccines in  Wellington-Dufferin-Guelph</dc:title>
  <dc:creator>Anna Vanderlaan</dc:creator>
  <cp:lastModifiedBy>Anna Vanderlaan</cp:lastModifiedBy>
  <cp:revision>5</cp:revision>
  <dcterms:created xsi:type="dcterms:W3CDTF">2021-01-28T13:54:37Z</dcterms:created>
  <dcterms:modified xsi:type="dcterms:W3CDTF">2021-06-03T15:47:43Z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0x01010022392702258CC04B8F1C26FF3D47407A</vt:lpwstr>
  </property>
</Properties>
</file>